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4"/>
  </p:notesMasterIdLst>
  <p:handoutMasterIdLst>
    <p:handoutMasterId r:id="rId65"/>
  </p:handoutMasterIdLst>
  <p:sldIdLst>
    <p:sldId id="256" r:id="rId5"/>
    <p:sldId id="373" r:id="rId6"/>
    <p:sldId id="257" r:id="rId7"/>
    <p:sldId id="374" r:id="rId8"/>
    <p:sldId id="326" r:id="rId9"/>
    <p:sldId id="280" r:id="rId10"/>
    <p:sldId id="324" r:id="rId11"/>
    <p:sldId id="323" r:id="rId12"/>
    <p:sldId id="260" r:id="rId13"/>
    <p:sldId id="327" r:id="rId14"/>
    <p:sldId id="329" r:id="rId15"/>
    <p:sldId id="284" r:id="rId16"/>
    <p:sldId id="330" r:id="rId17"/>
    <p:sldId id="331" r:id="rId18"/>
    <p:sldId id="332" r:id="rId19"/>
    <p:sldId id="334" r:id="rId20"/>
    <p:sldId id="271" r:id="rId21"/>
    <p:sldId id="335" r:id="rId22"/>
    <p:sldId id="386" r:id="rId23"/>
    <p:sldId id="292" r:id="rId24"/>
    <p:sldId id="337" r:id="rId25"/>
    <p:sldId id="384" r:id="rId26"/>
    <p:sldId id="385" r:id="rId27"/>
    <p:sldId id="289" r:id="rId28"/>
    <p:sldId id="338" r:id="rId29"/>
    <p:sldId id="339" r:id="rId30"/>
    <p:sldId id="333" r:id="rId31"/>
    <p:sldId id="287" r:id="rId32"/>
    <p:sldId id="341" r:id="rId33"/>
    <p:sldId id="382" r:id="rId34"/>
    <p:sldId id="342" r:id="rId35"/>
    <p:sldId id="383" r:id="rId36"/>
    <p:sldId id="344" r:id="rId37"/>
    <p:sldId id="340" r:id="rId38"/>
    <p:sldId id="345" r:id="rId39"/>
    <p:sldId id="347" r:id="rId40"/>
    <p:sldId id="350" r:id="rId41"/>
    <p:sldId id="351" r:id="rId42"/>
    <p:sldId id="346" r:id="rId43"/>
    <p:sldId id="349" r:id="rId44"/>
    <p:sldId id="352" r:id="rId45"/>
    <p:sldId id="286" r:id="rId46"/>
    <p:sldId id="353" r:id="rId47"/>
    <p:sldId id="381" r:id="rId48"/>
    <p:sldId id="348" r:id="rId49"/>
    <p:sldId id="354" r:id="rId50"/>
    <p:sldId id="285" r:id="rId51"/>
    <p:sldId id="357" r:id="rId52"/>
    <p:sldId id="355" r:id="rId53"/>
    <p:sldId id="356" r:id="rId54"/>
    <p:sldId id="360" r:id="rId55"/>
    <p:sldId id="359" r:id="rId56"/>
    <p:sldId id="358" r:id="rId57"/>
    <p:sldId id="364" r:id="rId58"/>
    <p:sldId id="361" r:id="rId59"/>
    <p:sldId id="366" r:id="rId60"/>
    <p:sldId id="367" r:id="rId61"/>
    <p:sldId id="365" r:id="rId62"/>
    <p:sldId id="37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48" userDrawn="1">
          <p15:clr>
            <a:srgbClr val="A4A3A4"/>
          </p15:clr>
        </p15:guide>
        <p15:guide id="2" pos="59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C42659-2395-CFC2-8DB4-00CBCDC5A85D}" name="Tripp, Dawn" initials="TD" userId="S::oke01542@onegas.com::44fe0a69-6753-41d9-982e-7cfeb7644461" providerId="AD"/>
  <p188:author id="{860124BB-96DC-0209-EFBE-7D31D8FC91AE}" name="Thornton, Nicky E." initials="NT" userId="S::OKE21545@onegas.com::d8af67e0-be48-4058-a85a-f725cf92f815" providerId="AD"/>
  <p188:author id="{2CC4E4C5-AA0E-82BE-78CF-504FF6F6F74C}" name="Tripp, Dawn" initials="" userId="S::OKE01542@onegas.com::44fe0a69-6753-41d9-982e-7cfeb7644461" providerId="AD"/>
  <p188:author id="{9E22E1E2-BCB7-3ADB-181B-E434D02B4468}" name="Smith, Kasey L." initials="SKL" userId="S::OKE20067@onegas.com::9185d4d0-c9fa-4ee2-baf3-c635f9891b49" providerId="AD"/>
  <p188:author id="{4245EEE6-EEB8-9FB9-924E-21F5A29D7A42}" name="Cleary, Jason D." initials="CD" userId="S::oke21648@onegas.com::3e3f6679-db8e-4913-9366-7886cc4f12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E53"/>
    <a:srgbClr val="FF8D01"/>
    <a:srgbClr val="16469D"/>
    <a:srgbClr val="F05A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86016" autoAdjust="0"/>
  </p:normalViewPr>
  <p:slideViewPr>
    <p:cSldViewPr snapToObjects="1" showGuides="1">
      <p:cViewPr varScale="1">
        <p:scale>
          <a:sx n="110" d="100"/>
          <a:sy n="110" d="100"/>
        </p:scale>
        <p:origin x="504" y="108"/>
      </p:cViewPr>
      <p:guideLst>
        <p:guide orient="horz" pos="1248"/>
        <p:guide pos="5928"/>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12CC15-9619-9642-8C01-70BCF9C5D2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B987305-F331-FD4F-B9A3-08D380813A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165544-CE3E-DB42-A26E-D07B0FBADB1B}" type="datetimeFigureOut">
              <a:rPr lang="en-US" smtClean="0"/>
              <a:t>3/8/2024</a:t>
            </a:fld>
            <a:endParaRPr lang="en-US"/>
          </a:p>
        </p:txBody>
      </p:sp>
      <p:sp>
        <p:nvSpPr>
          <p:cNvPr id="4" name="Footer Placeholder 3">
            <a:extLst>
              <a:ext uri="{FF2B5EF4-FFF2-40B4-BE49-F238E27FC236}">
                <a16:creationId xmlns:a16="http://schemas.microsoft.com/office/drawing/2014/main" id="{3F6EAC66-2930-1145-9171-74A200B915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F0B07D-37CD-4843-B8B4-ACF0F5F5ED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A4C1B2-33E8-D649-94C2-D128D8F5F22C}" type="slidenum">
              <a:rPr lang="en-US" smtClean="0"/>
              <a:t>‹#›</a:t>
            </a:fld>
            <a:endParaRPr lang="en-US"/>
          </a:p>
        </p:txBody>
      </p:sp>
    </p:spTree>
    <p:extLst>
      <p:ext uri="{BB962C8B-B14F-4D97-AF65-F5344CB8AC3E}">
        <p14:creationId xmlns:p14="http://schemas.microsoft.com/office/powerpoint/2010/main" val="149090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71A43-35F1-714B-AB9B-62B7C5CA7EC0}"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ECDB38-FA9D-F040-87E9-CC84A78A1586}" type="slidenum">
              <a:rPr lang="en-US" smtClean="0"/>
              <a:t>‹#›</a:t>
            </a:fld>
            <a:endParaRPr lang="en-US"/>
          </a:p>
        </p:txBody>
      </p:sp>
    </p:spTree>
    <p:extLst>
      <p:ext uri="{BB962C8B-B14F-4D97-AF65-F5344CB8AC3E}">
        <p14:creationId xmlns:p14="http://schemas.microsoft.com/office/powerpoint/2010/main" val="4216296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Stats as of Dec. 31, 2022; consistent with current Annual Report. Data be used until next Annual Report of March 2024.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Customers – 10-K section of Annual Report  -- pg. 24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Employees – EOY 2022 # -- Provided by HR</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Miles of Pipe – 10-K section of Annual Report -- pg. 16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EEB1C9-0670-490C-B5CF-56DBB0946A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563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Stats as of Dec. 31, 2022; consistent with current Annual Report. Data be used until next Annual Report of March 2024.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2.3 mil customers – 10-K section of Annual Report  -- pg. 24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Employees – 10-K section of Annual Report -- pg. 10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Miles of Pipe – 10-K section of Annual Report -- pg. 16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Market Share – 10-K section of Annual Report  -- pg. 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EECDB38-FA9D-F040-87E9-CC84A78A1586}" type="slidenum">
              <a:rPr lang="en-US" smtClean="0"/>
              <a:t>8</a:t>
            </a:fld>
            <a:endParaRPr lang="en-US"/>
          </a:p>
        </p:txBody>
      </p:sp>
    </p:spTree>
    <p:extLst>
      <p:ext uri="{BB962C8B-B14F-4D97-AF65-F5344CB8AC3E}">
        <p14:creationId xmlns:p14="http://schemas.microsoft.com/office/powerpoint/2010/main" val="1465218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83B669-B420-4A40-974B-124AB03C39A2}"/>
              </a:ext>
            </a:extLst>
          </p:cNvPr>
          <p:cNvPicPr>
            <a:picLocks noChangeAspect="1"/>
          </p:cNvPicPr>
          <p:nvPr userDrawn="1"/>
        </p:nvPicPr>
        <p:blipFill rotWithShape="1">
          <a:blip r:embed="rId2"/>
          <a:srcRect l="68992"/>
          <a:stretch/>
        </p:blipFill>
        <p:spPr>
          <a:xfrm>
            <a:off x="8382000" y="-48886"/>
            <a:ext cx="3810000" cy="6906886"/>
          </a:xfrm>
          <a:prstGeom prst="rect">
            <a:avLst/>
          </a:prstGeom>
        </p:spPr>
      </p:pic>
      <p:sp>
        <p:nvSpPr>
          <p:cNvPr id="3" name="Subtitle 2">
            <a:extLst>
              <a:ext uri="{FF2B5EF4-FFF2-40B4-BE49-F238E27FC236}">
                <a16:creationId xmlns:a16="http://schemas.microsoft.com/office/drawing/2014/main" id="{765524D8-BFE1-EF4A-AC25-38CB3BA38E0F}"/>
              </a:ext>
            </a:extLst>
          </p:cNvPr>
          <p:cNvSpPr>
            <a:spLocks noGrp="1"/>
          </p:cNvSpPr>
          <p:nvPr>
            <p:ph type="subTitle" idx="1"/>
          </p:nvPr>
        </p:nvSpPr>
        <p:spPr>
          <a:xfrm>
            <a:off x="3538537" y="3530601"/>
            <a:ext cx="5986463" cy="507999"/>
          </a:xfrm>
          <a:prstGeom prst="rect">
            <a:avLst/>
          </a:prstGeom>
        </p:spPr>
        <p:txBody>
          <a:bodyPr>
            <a:normAutofit/>
          </a:bodyPr>
          <a:lstStyle>
            <a:lvl1pPr marL="0" indent="0" algn="l">
              <a:buNone/>
              <a:defRPr sz="32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6">
            <a:extLst>
              <a:ext uri="{FF2B5EF4-FFF2-40B4-BE49-F238E27FC236}">
                <a16:creationId xmlns:a16="http://schemas.microsoft.com/office/drawing/2014/main" id="{3058F1E8-6953-ED40-A766-4F233D74272F}"/>
              </a:ext>
            </a:extLst>
          </p:cNvPr>
          <p:cNvSpPr>
            <a:spLocks noGrp="1"/>
          </p:cNvSpPr>
          <p:nvPr>
            <p:ph type="sldNum" sz="quarter" idx="10"/>
          </p:nvPr>
        </p:nvSpPr>
        <p:spPr/>
        <p:txBody>
          <a:bodyPr/>
          <a:lstStyle/>
          <a:p>
            <a:fld id="{05E02EE5-E611-3446-B256-5BC5E39B139D}" type="slidenum">
              <a:rPr lang="en-US" smtClean="0"/>
              <a:pPr/>
              <a:t>‹#›</a:t>
            </a:fld>
            <a:endParaRPr lang="en-US" dirty="0"/>
          </a:p>
        </p:txBody>
      </p:sp>
      <p:sp>
        <p:nvSpPr>
          <p:cNvPr id="12" name="Text Placeholder 11">
            <a:extLst>
              <a:ext uri="{FF2B5EF4-FFF2-40B4-BE49-F238E27FC236}">
                <a16:creationId xmlns:a16="http://schemas.microsoft.com/office/drawing/2014/main" id="{10B75839-C031-BE44-98D6-1EC05A0F4522}"/>
              </a:ext>
            </a:extLst>
          </p:cNvPr>
          <p:cNvSpPr>
            <a:spLocks noGrp="1"/>
          </p:cNvSpPr>
          <p:nvPr>
            <p:ph type="body" sz="quarter" idx="11"/>
          </p:nvPr>
        </p:nvSpPr>
        <p:spPr>
          <a:xfrm>
            <a:off x="3538538" y="4191000"/>
            <a:ext cx="5986462" cy="609600"/>
          </a:xfrm>
          <a:prstGeom prst="rect">
            <a:avLst/>
          </a:prstGeom>
        </p:spPr>
        <p:txBody>
          <a:bodyPr/>
          <a:lstStyle>
            <a:lvl1pPr marL="0" indent="0">
              <a:buNone/>
              <a:defRPr sz="2000" b="0" i="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30803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divider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1C279-FC08-8D40-9AFD-56FCE6FCA655}"/>
              </a:ext>
            </a:extLst>
          </p:cNvPr>
          <p:cNvPicPr>
            <a:picLocks noChangeAspect="1"/>
          </p:cNvPicPr>
          <p:nvPr userDrawn="1"/>
        </p:nvPicPr>
        <p:blipFill rotWithShape="1">
          <a:blip r:embed="rId2"/>
          <a:srcRect l="68147"/>
          <a:stretch/>
        </p:blipFill>
        <p:spPr>
          <a:xfrm>
            <a:off x="8305800" y="0"/>
            <a:ext cx="3886196" cy="6858000"/>
          </a:xfrm>
          <a:prstGeom prst="rect">
            <a:avLst/>
          </a:prstGeom>
        </p:spPr>
      </p:pic>
      <p:sp>
        <p:nvSpPr>
          <p:cNvPr id="2" name="Title 1">
            <a:extLst>
              <a:ext uri="{FF2B5EF4-FFF2-40B4-BE49-F238E27FC236}">
                <a16:creationId xmlns:a16="http://schemas.microsoft.com/office/drawing/2014/main" id="{1502066C-D026-7541-82C7-CEC429CDE076}"/>
              </a:ext>
            </a:extLst>
          </p:cNvPr>
          <p:cNvSpPr>
            <a:spLocks noGrp="1"/>
          </p:cNvSpPr>
          <p:nvPr>
            <p:ph type="title"/>
          </p:nvPr>
        </p:nvSpPr>
        <p:spPr>
          <a:xfrm>
            <a:off x="831850" y="1457325"/>
            <a:ext cx="7905750" cy="2088516"/>
          </a:xfrm>
          <a:prstGeom prst="rect">
            <a:avLst/>
          </a:prstGeom>
        </p:spPr>
        <p:txBody>
          <a:bodyPr anchor="b"/>
          <a:lstStyle>
            <a:lvl1pPr>
              <a:defRPr sz="6000" b="1" i="0">
                <a:solidFill>
                  <a:srgbClr val="4D4E53"/>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49AC9F-0FEA-494A-82E6-18854589F7DF}"/>
              </a:ext>
            </a:extLst>
          </p:cNvPr>
          <p:cNvSpPr>
            <a:spLocks noGrp="1"/>
          </p:cNvSpPr>
          <p:nvPr>
            <p:ph type="body" idx="1" hasCustomPrompt="1"/>
          </p:nvPr>
        </p:nvSpPr>
        <p:spPr>
          <a:xfrm>
            <a:off x="874714" y="3898263"/>
            <a:ext cx="10515600" cy="1500187"/>
          </a:xfrm>
          <a:prstGeom prst="rect">
            <a:avLst/>
          </a:prstGeom>
        </p:spPr>
        <p:txBody>
          <a:bodyPr/>
          <a:lstStyle>
            <a:lvl1pPr marL="0" indent="0">
              <a:buNone/>
              <a:defRPr sz="2400" b="0" i="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subhead</a:t>
            </a:r>
          </a:p>
        </p:txBody>
      </p:sp>
      <p:pic>
        <p:nvPicPr>
          <p:cNvPr id="12" name="Picture 11">
            <a:extLst>
              <a:ext uri="{FF2B5EF4-FFF2-40B4-BE49-F238E27FC236}">
                <a16:creationId xmlns:a16="http://schemas.microsoft.com/office/drawing/2014/main" id="{D6176F37-B356-D949-9049-1B4C459D7B0C}"/>
              </a:ext>
            </a:extLst>
          </p:cNvPr>
          <p:cNvPicPr>
            <a:picLocks noChangeAspect="1"/>
          </p:cNvPicPr>
          <p:nvPr userDrawn="1"/>
        </p:nvPicPr>
        <p:blipFill>
          <a:blip r:embed="rId3"/>
          <a:srcRect/>
          <a:stretch/>
        </p:blipFill>
        <p:spPr>
          <a:xfrm>
            <a:off x="10672467" y="6096000"/>
            <a:ext cx="968967" cy="312706"/>
          </a:xfrm>
          <a:prstGeom prst="rect">
            <a:avLst/>
          </a:prstGeom>
        </p:spPr>
      </p:pic>
      <p:cxnSp>
        <p:nvCxnSpPr>
          <p:cNvPr id="8" name="Straight Connector 7">
            <a:extLst>
              <a:ext uri="{FF2B5EF4-FFF2-40B4-BE49-F238E27FC236}">
                <a16:creationId xmlns:a16="http://schemas.microsoft.com/office/drawing/2014/main" id="{E1DE855B-2FB6-B74C-AD03-2BEEE91AB4CF}"/>
              </a:ext>
            </a:extLst>
          </p:cNvPr>
          <p:cNvCxnSpPr>
            <a:cxnSpLocks/>
          </p:cNvCxnSpPr>
          <p:nvPr userDrawn="1"/>
        </p:nvCxnSpPr>
        <p:spPr>
          <a:xfrm>
            <a:off x="955040" y="3718560"/>
            <a:ext cx="5598160" cy="0"/>
          </a:xfrm>
          <a:prstGeom prst="line">
            <a:avLst/>
          </a:prstGeom>
          <a:ln w="57150">
            <a:solidFill>
              <a:srgbClr val="F05A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840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8_Section divider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1C279-FC08-8D40-9AFD-56FCE6FCA655}"/>
              </a:ext>
            </a:extLst>
          </p:cNvPr>
          <p:cNvPicPr>
            <a:picLocks noChangeAspect="1"/>
          </p:cNvPicPr>
          <p:nvPr userDrawn="1"/>
        </p:nvPicPr>
        <p:blipFill rotWithShape="1">
          <a:blip r:embed="rId2"/>
          <a:srcRect l="62526"/>
          <a:stretch/>
        </p:blipFill>
        <p:spPr>
          <a:xfrm>
            <a:off x="7620000" y="3977"/>
            <a:ext cx="4572000" cy="6857999"/>
          </a:xfrm>
          <a:prstGeom prst="rect">
            <a:avLst/>
          </a:prstGeom>
        </p:spPr>
      </p:pic>
      <p:sp>
        <p:nvSpPr>
          <p:cNvPr id="2" name="Title 1">
            <a:extLst>
              <a:ext uri="{FF2B5EF4-FFF2-40B4-BE49-F238E27FC236}">
                <a16:creationId xmlns:a16="http://schemas.microsoft.com/office/drawing/2014/main" id="{1502066C-D026-7541-82C7-CEC429CDE076}"/>
              </a:ext>
            </a:extLst>
          </p:cNvPr>
          <p:cNvSpPr>
            <a:spLocks noGrp="1"/>
          </p:cNvSpPr>
          <p:nvPr>
            <p:ph type="title"/>
          </p:nvPr>
        </p:nvSpPr>
        <p:spPr>
          <a:xfrm>
            <a:off x="831850" y="1457325"/>
            <a:ext cx="7905750" cy="2088516"/>
          </a:xfrm>
          <a:prstGeom prst="rect">
            <a:avLst/>
          </a:prstGeom>
        </p:spPr>
        <p:txBody>
          <a:bodyPr anchor="b"/>
          <a:lstStyle>
            <a:lvl1pPr>
              <a:defRPr sz="6000" b="1" i="0">
                <a:solidFill>
                  <a:srgbClr val="4D4E53"/>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49AC9F-0FEA-494A-82E6-18854589F7DF}"/>
              </a:ext>
            </a:extLst>
          </p:cNvPr>
          <p:cNvSpPr>
            <a:spLocks noGrp="1"/>
          </p:cNvSpPr>
          <p:nvPr>
            <p:ph type="body" idx="1" hasCustomPrompt="1"/>
          </p:nvPr>
        </p:nvSpPr>
        <p:spPr>
          <a:xfrm>
            <a:off x="874714" y="3898263"/>
            <a:ext cx="10515600" cy="1500187"/>
          </a:xfrm>
          <a:prstGeom prst="rect">
            <a:avLst/>
          </a:prstGeom>
        </p:spPr>
        <p:txBody>
          <a:bodyPr/>
          <a:lstStyle>
            <a:lvl1pPr marL="0" indent="0">
              <a:buNone/>
              <a:defRPr sz="2400" b="0" i="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subhead</a:t>
            </a:r>
          </a:p>
        </p:txBody>
      </p:sp>
      <p:pic>
        <p:nvPicPr>
          <p:cNvPr id="12" name="Picture 11">
            <a:extLst>
              <a:ext uri="{FF2B5EF4-FFF2-40B4-BE49-F238E27FC236}">
                <a16:creationId xmlns:a16="http://schemas.microsoft.com/office/drawing/2014/main" id="{38F70160-666B-644C-ABD9-03C0AFF1CB92}"/>
              </a:ext>
            </a:extLst>
          </p:cNvPr>
          <p:cNvPicPr>
            <a:picLocks noChangeAspect="1"/>
          </p:cNvPicPr>
          <p:nvPr userDrawn="1"/>
        </p:nvPicPr>
        <p:blipFill>
          <a:blip r:embed="rId3"/>
          <a:srcRect/>
          <a:stretch/>
        </p:blipFill>
        <p:spPr>
          <a:xfrm>
            <a:off x="10672467" y="6096000"/>
            <a:ext cx="968967" cy="312706"/>
          </a:xfrm>
          <a:prstGeom prst="rect">
            <a:avLst/>
          </a:prstGeom>
        </p:spPr>
      </p:pic>
      <p:cxnSp>
        <p:nvCxnSpPr>
          <p:cNvPr id="8" name="Straight Connector 7">
            <a:extLst>
              <a:ext uri="{FF2B5EF4-FFF2-40B4-BE49-F238E27FC236}">
                <a16:creationId xmlns:a16="http://schemas.microsoft.com/office/drawing/2014/main" id="{E71142A3-5E5D-9E48-8AAC-FD70F0495DF5}"/>
              </a:ext>
            </a:extLst>
          </p:cNvPr>
          <p:cNvCxnSpPr>
            <a:cxnSpLocks/>
          </p:cNvCxnSpPr>
          <p:nvPr userDrawn="1"/>
        </p:nvCxnSpPr>
        <p:spPr>
          <a:xfrm>
            <a:off x="955040" y="3718560"/>
            <a:ext cx="5598160" cy="0"/>
          </a:xfrm>
          <a:prstGeom prst="line">
            <a:avLst/>
          </a:prstGeom>
          <a:ln w="57150">
            <a:solidFill>
              <a:srgbClr val="F05A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597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6_Section divider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1C279-FC08-8D40-9AFD-56FCE6FCA655}"/>
              </a:ext>
            </a:extLst>
          </p:cNvPr>
          <p:cNvPicPr>
            <a:picLocks noChangeAspect="1"/>
          </p:cNvPicPr>
          <p:nvPr userDrawn="1"/>
        </p:nvPicPr>
        <p:blipFill rotWithShape="1">
          <a:blip r:embed="rId2"/>
          <a:srcRect l="63775"/>
          <a:stretch/>
        </p:blipFill>
        <p:spPr>
          <a:xfrm>
            <a:off x="7772399" y="0"/>
            <a:ext cx="4419597" cy="6858000"/>
          </a:xfrm>
          <a:prstGeom prst="rect">
            <a:avLst/>
          </a:prstGeom>
        </p:spPr>
      </p:pic>
      <p:sp>
        <p:nvSpPr>
          <p:cNvPr id="2" name="Title 1">
            <a:extLst>
              <a:ext uri="{FF2B5EF4-FFF2-40B4-BE49-F238E27FC236}">
                <a16:creationId xmlns:a16="http://schemas.microsoft.com/office/drawing/2014/main" id="{1502066C-D026-7541-82C7-CEC429CDE076}"/>
              </a:ext>
            </a:extLst>
          </p:cNvPr>
          <p:cNvSpPr>
            <a:spLocks noGrp="1"/>
          </p:cNvSpPr>
          <p:nvPr>
            <p:ph type="title"/>
          </p:nvPr>
        </p:nvSpPr>
        <p:spPr>
          <a:xfrm>
            <a:off x="831850" y="1457325"/>
            <a:ext cx="7905750" cy="2088516"/>
          </a:xfrm>
          <a:prstGeom prst="rect">
            <a:avLst/>
          </a:prstGeom>
        </p:spPr>
        <p:txBody>
          <a:bodyPr anchor="b"/>
          <a:lstStyle>
            <a:lvl1pPr>
              <a:defRPr sz="6000" b="1" i="0">
                <a:solidFill>
                  <a:srgbClr val="4D4E53"/>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49AC9F-0FEA-494A-82E6-18854589F7DF}"/>
              </a:ext>
            </a:extLst>
          </p:cNvPr>
          <p:cNvSpPr>
            <a:spLocks noGrp="1"/>
          </p:cNvSpPr>
          <p:nvPr>
            <p:ph type="body" idx="1" hasCustomPrompt="1"/>
          </p:nvPr>
        </p:nvSpPr>
        <p:spPr>
          <a:xfrm>
            <a:off x="874714" y="3898263"/>
            <a:ext cx="10515600" cy="1500187"/>
          </a:xfrm>
          <a:prstGeom prst="rect">
            <a:avLst/>
          </a:prstGeom>
        </p:spPr>
        <p:txBody>
          <a:bodyPr/>
          <a:lstStyle>
            <a:lvl1pPr marL="0" indent="0">
              <a:buNone/>
              <a:defRPr sz="2400" b="0" i="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subhead</a:t>
            </a:r>
          </a:p>
        </p:txBody>
      </p:sp>
      <p:pic>
        <p:nvPicPr>
          <p:cNvPr id="13" name="Picture 12">
            <a:extLst>
              <a:ext uri="{FF2B5EF4-FFF2-40B4-BE49-F238E27FC236}">
                <a16:creationId xmlns:a16="http://schemas.microsoft.com/office/drawing/2014/main" id="{B8CC86E8-BE95-F249-A287-C4A4AE0B72EE}"/>
              </a:ext>
            </a:extLst>
          </p:cNvPr>
          <p:cNvPicPr>
            <a:picLocks noChangeAspect="1"/>
          </p:cNvPicPr>
          <p:nvPr userDrawn="1"/>
        </p:nvPicPr>
        <p:blipFill>
          <a:blip r:embed="rId3"/>
          <a:srcRect/>
          <a:stretch/>
        </p:blipFill>
        <p:spPr>
          <a:xfrm>
            <a:off x="10591800" y="6097602"/>
            <a:ext cx="1130301" cy="365300"/>
          </a:xfrm>
          <a:prstGeom prst="rect">
            <a:avLst/>
          </a:prstGeom>
        </p:spPr>
      </p:pic>
      <p:cxnSp>
        <p:nvCxnSpPr>
          <p:cNvPr id="8" name="Straight Connector 7">
            <a:extLst>
              <a:ext uri="{FF2B5EF4-FFF2-40B4-BE49-F238E27FC236}">
                <a16:creationId xmlns:a16="http://schemas.microsoft.com/office/drawing/2014/main" id="{78FA10C4-D3FA-2E4D-AB36-8849BFBBFBE8}"/>
              </a:ext>
            </a:extLst>
          </p:cNvPr>
          <p:cNvCxnSpPr>
            <a:cxnSpLocks/>
          </p:cNvCxnSpPr>
          <p:nvPr userDrawn="1"/>
        </p:nvCxnSpPr>
        <p:spPr>
          <a:xfrm>
            <a:off x="955040" y="3718560"/>
            <a:ext cx="5598160" cy="0"/>
          </a:xfrm>
          <a:prstGeom prst="line">
            <a:avLst/>
          </a:prstGeom>
          <a:ln w="57150">
            <a:solidFill>
              <a:srgbClr val="F05A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247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7_Section divider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1C279-FC08-8D40-9AFD-56FCE6FCA655}"/>
              </a:ext>
            </a:extLst>
          </p:cNvPr>
          <p:cNvPicPr>
            <a:picLocks noChangeAspect="1"/>
          </p:cNvPicPr>
          <p:nvPr userDrawn="1"/>
        </p:nvPicPr>
        <p:blipFill rotWithShape="1">
          <a:blip r:embed="rId2"/>
          <a:srcRect l="54406"/>
          <a:stretch/>
        </p:blipFill>
        <p:spPr>
          <a:xfrm>
            <a:off x="6629400" y="0"/>
            <a:ext cx="5562600" cy="6857999"/>
          </a:xfrm>
          <a:prstGeom prst="rect">
            <a:avLst/>
          </a:prstGeom>
        </p:spPr>
      </p:pic>
      <p:sp>
        <p:nvSpPr>
          <p:cNvPr id="2" name="Title 1">
            <a:extLst>
              <a:ext uri="{FF2B5EF4-FFF2-40B4-BE49-F238E27FC236}">
                <a16:creationId xmlns:a16="http://schemas.microsoft.com/office/drawing/2014/main" id="{1502066C-D026-7541-82C7-CEC429CDE076}"/>
              </a:ext>
            </a:extLst>
          </p:cNvPr>
          <p:cNvSpPr>
            <a:spLocks noGrp="1"/>
          </p:cNvSpPr>
          <p:nvPr>
            <p:ph type="title"/>
          </p:nvPr>
        </p:nvSpPr>
        <p:spPr>
          <a:xfrm>
            <a:off x="831850" y="1457325"/>
            <a:ext cx="7905750" cy="2088516"/>
          </a:xfrm>
          <a:prstGeom prst="rect">
            <a:avLst/>
          </a:prstGeom>
        </p:spPr>
        <p:txBody>
          <a:bodyPr anchor="b"/>
          <a:lstStyle>
            <a:lvl1pPr>
              <a:defRPr sz="6000" b="1" i="0">
                <a:solidFill>
                  <a:srgbClr val="4D4E53"/>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49AC9F-0FEA-494A-82E6-18854589F7DF}"/>
              </a:ext>
            </a:extLst>
          </p:cNvPr>
          <p:cNvSpPr>
            <a:spLocks noGrp="1"/>
          </p:cNvSpPr>
          <p:nvPr>
            <p:ph type="body" idx="1" hasCustomPrompt="1"/>
          </p:nvPr>
        </p:nvSpPr>
        <p:spPr>
          <a:xfrm>
            <a:off x="874714" y="3898263"/>
            <a:ext cx="10515600" cy="1500187"/>
          </a:xfrm>
          <a:prstGeom prst="rect">
            <a:avLst/>
          </a:prstGeom>
        </p:spPr>
        <p:txBody>
          <a:bodyPr/>
          <a:lstStyle>
            <a:lvl1pPr marL="0" indent="0">
              <a:buNone/>
              <a:defRPr sz="2400" b="0" i="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subhead</a:t>
            </a:r>
          </a:p>
        </p:txBody>
      </p:sp>
      <p:pic>
        <p:nvPicPr>
          <p:cNvPr id="12" name="Picture 11">
            <a:extLst>
              <a:ext uri="{FF2B5EF4-FFF2-40B4-BE49-F238E27FC236}">
                <a16:creationId xmlns:a16="http://schemas.microsoft.com/office/drawing/2014/main" id="{C3862E93-4D0B-A046-A202-7CAC91CE325F}"/>
              </a:ext>
            </a:extLst>
          </p:cNvPr>
          <p:cNvPicPr>
            <a:picLocks noChangeAspect="1"/>
          </p:cNvPicPr>
          <p:nvPr userDrawn="1"/>
        </p:nvPicPr>
        <p:blipFill>
          <a:blip r:embed="rId3"/>
          <a:srcRect/>
          <a:stretch/>
        </p:blipFill>
        <p:spPr>
          <a:xfrm>
            <a:off x="10672467" y="6096000"/>
            <a:ext cx="968967" cy="312706"/>
          </a:xfrm>
          <a:prstGeom prst="rect">
            <a:avLst/>
          </a:prstGeom>
        </p:spPr>
      </p:pic>
      <p:cxnSp>
        <p:nvCxnSpPr>
          <p:cNvPr id="8" name="Straight Connector 7">
            <a:extLst>
              <a:ext uri="{FF2B5EF4-FFF2-40B4-BE49-F238E27FC236}">
                <a16:creationId xmlns:a16="http://schemas.microsoft.com/office/drawing/2014/main" id="{C0A4E4E3-BF87-C946-B754-3BEE8881E1F4}"/>
              </a:ext>
            </a:extLst>
          </p:cNvPr>
          <p:cNvCxnSpPr>
            <a:cxnSpLocks/>
          </p:cNvCxnSpPr>
          <p:nvPr userDrawn="1"/>
        </p:nvCxnSpPr>
        <p:spPr>
          <a:xfrm>
            <a:off x="955040" y="3718560"/>
            <a:ext cx="5598160" cy="0"/>
          </a:xfrm>
          <a:prstGeom prst="line">
            <a:avLst/>
          </a:prstGeom>
          <a:ln w="57150">
            <a:solidFill>
              <a:srgbClr val="F05A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52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9_Section divider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1C279-FC08-8D40-9AFD-56FCE6FCA655}"/>
              </a:ext>
            </a:extLst>
          </p:cNvPr>
          <p:cNvPicPr>
            <a:picLocks noChangeAspect="1"/>
          </p:cNvPicPr>
          <p:nvPr userDrawn="1"/>
        </p:nvPicPr>
        <p:blipFill rotWithShape="1">
          <a:blip r:embed="rId2"/>
          <a:srcRect l="68858"/>
          <a:stretch/>
        </p:blipFill>
        <p:spPr>
          <a:xfrm>
            <a:off x="8382000" y="-19089"/>
            <a:ext cx="3810000" cy="6877089"/>
          </a:xfrm>
          <a:prstGeom prst="rect">
            <a:avLst/>
          </a:prstGeom>
        </p:spPr>
      </p:pic>
      <p:sp>
        <p:nvSpPr>
          <p:cNvPr id="2" name="Title 1">
            <a:extLst>
              <a:ext uri="{FF2B5EF4-FFF2-40B4-BE49-F238E27FC236}">
                <a16:creationId xmlns:a16="http://schemas.microsoft.com/office/drawing/2014/main" id="{1502066C-D026-7541-82C7-CEC429CDE076}"/>
              </a:ext>
            </a:extLst>
          </p:cNvPr>
          <p:cNvSpPr>
            <a:spLocks noGrp="1"/>
          </p:cNvSpPr>
          <p:nvPr>
            <p:ph type="title"/>
          </p:nvPr>
        </p:nvSpPr>
        <p:spPr>
          <a:xfrm>
            <a:off x="831850" y="1457325"/>
            <a:ext cx="7905750" cy="2088516"/>
          </a:xfrm>
          <a:prstGeom prst="rect">
            <a:avLst/>
          </a:prstGeom>
        </p:spPr>
        <p:txBody>
          <a:bodyPr anchor="b"/>
          <a:lstStyle>
            <a:lvl1pPr>
              <a:defRPr sz="6000" b="1" i="0">
                <a:solidFill>
                  <a:srgbClr val="4D4E53"/>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49AC9F-0FEA-494A-82E6-18854589F7DF}"/>
              </a:ext>
            </a:extLst>
          </p:cNvPr>
          <p:cNvSpPr>
            <a:spLocks noGrp="1"/>
          </p:cNvSpPr>
          <p:nvPr>
            <p:ph type="body" idx="1" hasCustomPrompt="1"/>
          </p:nvPr>
        </p:nvSpPr>
        <p:spPr>
          <a:xfrm>
            <a:off x="874714" y="3898263"/>
            <a:ext cx="10515600" cy="1500187"/>
          </a:xfrm>
          <a:prstGeom prst="rect">
            <a:avLst/>
          </a:prstGeom>
        </p:spPr>
        <p:txBody>
          <a:bodyPr/>
          <a:lstStyle>
            <a:lvl1pPr marL="0" indent="0">
              <a:buNone/>
              <a:defRPr sz="2400" b="0" i="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subhead</a:t>
            </a:r>
          </a:p>
        </p:txBody>
      </p:sp>
      <p:pic>
        <p:nvPicPr>
          <p:cNvPr id="12" name="Picture 11">
            <a:extLst>
              <a:ext uri="{FF2B5EF4-FFF2-40B4-BE49-F238E27FC236}">
                <a16:creationId xmlns:a16="http://schemas.microsoft.com/office/drawing/2014/main" id="{443C00C6-BD4F-7249-9126-D700B45DA655}"/>
              </a:ext>
            </a:extLst>
          </p:cNvPr>
          <p:cNvPicPr>
            <a:picLocks noChangeAspect="1"/>
          </p:cNvPicPr>
          <p:nvPr userDrawn="1"/>
        </p:nvPicPr>
        <p:blipFill>
          <a:blip r:embed="rId3"/>
          <a:srcRect/>
          <a:stretch/>
        </p:blipFill>
        <p:spPr>
          <a:xfrm>
            <a:off x="10672467" y="6096000"/>
            <a:ext cx="968967" cy="312706"/>
          </a:xfrm>
          <a:prstGeom prst="rect">
            <a:avLst/>
          </a:prstGeom>
        </p:spPr>
      </p:pic>
      <p:cxnSp>
        <p:nvCxnSpPr>
          <p:cNvPr id="8" name="Straight Connector 7">
            <a:extLst>
              <a:ext uri="{FF2B5EF4-FFF2-40B4-BE49-F238E27FC236}">
                <a16:creationId xmlns:a16="http://schemas.microsoft.com/office/drawing/2014/main" id="{78882834-A6EE-1847-8A26-6118D97444AA}"/>
              </a:ext>
            </a:extLst>
          </p:cNvPr>
          <p:cNvCxnSpPr>
            <a:cxnSpLocks/>
          </p:cNvCxnSpPr>
          <p:nvPr userDrawn="1"/>
        </p:nvCxnSpPr>
        <p:spPr>
          <a:xfrm>
            <a:off x="955040" y="3718560"/>
            <a:ext cx="5598160" cy="0"/>
          </a:xfrm>
          <a:prstGeom prst="line">
            <a:avLst/>
          </a:prstGeom>
          <a:ln w="57150">
            <a:solidFill>
              <a:srgbClr val="F05A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31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no foot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AE038B2-866E-3F4C-A82A-AFCE08FB30AB}"/>
              </a:ext>
            </a:extLst>
          </p:cNvPr>
          <p:cNvPicPr>
            <a:picLocks noChangeAspect="1"/>
          </p:cNvPicPr>
          <p:nvPr userDrawn="1"/>
        </p:nvPicPr>
        <p:blipFill>
          <a:blip r:embed="rId2"/>
          <a:srcRect/>
          <a:stretch/>
        </p:blipFill>
        <p:spPr>
          <a:xfrm>
            <a:off x="10745434" y="6310225"/>
            <a:ext cx="1130301" cy="365300"/>
          </a:xfrm>
          <a:prstGeom prst="rect">
            <a:avLst/>
          </a:prstGeom>
        </p:spPr>
      </p:pic>
      <p:sp>
        <p:nvSpPr>
          <p:cNvPr id="2" name="Title 1">
            <a:extLst>
              <a:ext uri="{FF2B5EF4-FFF2-40B4-BE49-F238E27FC236}">
                <a16:creationId xmlns:a16="http://schemas.microsoft.com/office/drawing/2014/main" id="{507DB75E-EB32-2842-938C-8F801D208428}"/>
              </a:ext>
            </a:extLst>
          </p:cNvPr>
          <p:cNvSpPr>
            <a:spLocks noGrp="1"/>
          </p:cNvSpPr>
          <p:nvPr>
            <p:ph type="title"/>
          </p:nvPr>
        </p:nvSpPr>
        <p:spPr>
          <a:xfrm>
            <a:off x="242888" y="308582"/>
            <a:ext cx="10515600" cy="861782"/>
          </a:xfrm>
          <a:prstGeom prst="rect">
            <a:avLst/>
          </a:prstGeom>
        </p:spPr>
        <p:txBody>
          <a:bodyPr>
            <a:normAutofit/>
          </a:bodyPr>
          <a:lstStyle>
            <a:lvl1pPr>
              <a:defRPr sz="3200" b="1" i="0">
                <a:solidFill>
                  <a:srgbClr val="4D4E53"/>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4FDA3E-77AC-9D4B-9CD1-C88057E8A2FA}"/>
              </a:ext>
            </a:extLst>
          </p:cNvPr>
          <p:cNvSpPr>
            <a:spLocks noGrp="1"/>
          </p:cNvSpPr>
          <p:nvPr>
            <p:ph idx="1" hasCustomPrompt="1"/>
          </p:nvPr>
        </p:nvSpPr>
        <p:spPr>
          <a:xfrm>
            <a:off x="242888" y="971550"/>
            <a:ext cx="11630025" cy="500063"/>
          </a:xfrm>
          <a:prstGeom prst="rect">
            <a:avLst/>
          </a:prstGeom>
        </p:spPr>
        <p:txBody>
          <a:bodyPr>
            <a:normAutofit/>
          </a:bodyPr>
          <a:lstStyle>
            <a:lvl1pPr marL="0" indent="0">
              <a:buNone/>
              <a:defRPr sz="2400"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subhead</a:t>
            </a:r>
          </a:p>
        </p:txBody>
      </p:sp>
      <p:cxnSp>
        <p:nvCxnSpPr>
          <p:cNvPr id="8" name="Straight Connector 7">
            <a:extLst>
              <a:ext uri="{FF2B5EF4-FFF2-40B4-BE49-F238E27FC236}">
                <a16:creationId xmlns:a16="http://schemas.microsoft.com/office/drawing/2014/main" id="{49892C89-DCC4-984D-9B6B-6E125FC46E35}"/>
              </a:ext>
            </a:extLst>
          </p:cNvPr>
          <p:cNvCxnSpPr>
            <a:cxnSpLocks/>
          </p:cNvCxnSpPr>
          <p:nvPr userDrawn="1"/>
        </p:nvCxnSpPr>
        <p:spPr>
          <a:xfrm>
            <a:off x="0" y="852392"/>
            <a:ext cx="12192000" cy="0"/>
          </a:xfrm>
          <a:prstGeom prst="line">
            <a:avLst/>
          </a:prstGeom>
          <a:ln w="25400">
            <a:solidFill>
              <a:srgbClr val="F05A22"/>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8FE7B64-30AF-1B4F-AE0E-F17C4AD63F6D}"/>
              </a:ext>
            </a:extLst>
          </p:cNvPr>
          <p:cNvSpPr>
            <a:spLocks noGrp="1"/>
          </p:cNvSpPr>
          <p:nvPr>
            <p:ph type="sldNum" sz="quarter" idx="12"/>
          </p:nvPr>
        </p:nvSpPr>
        <p:spPr>
          <a:xfrm>
            <a:off x="242888" y="6492875"/>
            <a:ext cx="2743200" cy="365125"/>
          </a:xfrm>
        </p:spPr>
        <p:txBody>
          <a:bodyPr/>
          <a:lstStyle>
            <a:lvl1pPr algn="l">
              <a:defRPr b="1" i="0">
                <a:solidFill>
                  <a:schemeClr val="tx1"/>
                </a:solidFill>
                <a:latin typeface="Arial" panose="020B0604020202020204" pitchFamily="34" charset="0"/>
                <a:cs typeface="Arial" panose="020B0604020202020204" pitchFamily="34" charset="0"/>
              </a:defRPr>
            </a:lvl1pPr>
          </a:lstStyle>
          <a:p>
            <a:fld id="{05E02EE5-E611-3446-B256-5BC5E39B139D}" type="slidenum">
              <a:rPr lang="en-US" smtClean="0"/>
              <a:pPr/>
              <a:t>‹#›</a:t>
            </a:fld>
            <a:endParaRPr lang="en-US" dirty="0"/>
          </a:p>
        </p:txBody>
      </p:sp>
      <p:sp>
        <p:nvSpPr>
          <p:cNvPr id="10" name="Content Placeholder 2">
            <a:extLst>
              <a:ext uri="{FF2B5EF4-FFF2-40B4-BE49-F238E27FC236}">
                <a16:creationId xmlns:a16="http://schemas.microsoft.com/office/drawing/2014/main" id="{BB9A5561-22E7-5946-9EC3-F37C47F1DAC0}"/>
              </a:ext>
            </a:extLst>
          </p:cNvPr>
          <p:cNvSpPr>
            <a:spLocks noGrp="1"/>
          </p:cNvSpPr>
          <p:nvPr>
            <p:ph idx="10"/>
          </p:nvPr>
        </p:nvSpPr>
        <p:spPr>
          <a:xfrm>
            <a:off x="685800" y="1600200"/>
            <a:ext cx="10515600" cy="4351338"/>
          </a:xfrm>
          <a:prstGeom prst="rect">
            <a:avLst/>
          </a:prstGeom>
        </p:spPr>
        <p:txBody>
          <a:bodyPr>
            <a:noAutofit/>
          </a:bodyPr>
          <a:lstStyle>
            <a:lvl1pPr>
              <a:lnSpc>
                <a:spcPts val="3580"/>
              </a:lnSpc>
              <a:defRPr sz="2400" b="0" i="0">
                <a:latin typeface="Arial" panose="020B0604020202020204" pitchFamily="34" charset="0"/>
                <a:cs typeface="Arial" panose="020B0604020202020204" pitchFamily="34" charset="0"/>
              </a:defRPr>
            </a:lvl1pPr>
            <a:lvl2pPr marL="685800" indent="-228600">
              <a:lnSpc>
                <a:spcPts val="3080"/>
              </a:lnSpc>
              <a:buFont typeface="System Font Regular"/>
              <a:buChar char="-"/>
              <a:defRPr sz="2000" b="0" i="0">
                <a:latin typeface="Arial" panose="020B0604020202020204" pitchFamily="34" charset="0"/>
                <a:cs typeface="Arial" panose="020B0604020202020204" pitchFamily="34" charset="0"/>
              </a:defRPr>
            </a:lvl2pPr>
            <a:lvl3pPr marL="1143000" indent="-228600">
              <a:lnSpc>
                <a:spcPts val="3080"/>
              </a:lnSpc>
              <a:buFont typeface="Courier New" panose="02070309020205020404" pitchFamily="49" charset="0"/>
              <a:buChar char="o"/>
              <a:defRPr sz="1800" b="0" i="0">
                <a:latin typeface="Arial" panose="020B0604020202020204" pitchFamily="34" charset="0"/>
                <a:cs typeface="Arial" panose="020B0604020202020204" pitchFamily="34" charset="0"/>
              </a:defRPr>
            </a:lvl3pPr>
            <a:lvl4pPr marL="1600200" indent="-228600">
              <a:lnSpc>
                <a:spcPts val="3080"/>
              </a:lnSpc>
              <a:buFont typeface="Wingdings" pitchFamily="2" charset="2"/>
              <a:buChar char="§"/>
              <a:defRPr sz="1600" b="0" i="0">
                <a:latin typeface="Arial" panose="020B0604020202020204" pitchFamily="34" charset="0"/>
                <a:cs typeface="Arial" panose="020B0604020202020204" pitchFamily="34" charset="0"/>
              </a:defRPr>
            </a:lvl4pPr>
            <a:lvl5pPr marL="2057400" indent="-228600">
              <a:lnSpc>
                <a:spcPts val="3080"/>
              </a:lnSpc>
              <a:buFont typeface=".Lucida Grande UI Regular"/>
              <a:buChar char="▫"/>
              <a:defRPr sz="16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5858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58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cked Header - 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DB75E-EB32-2842-938C-8F801D208428}"/>
              </a:ext>
            </a:extLst>
          </p:cNvPr>
          <p:cNvSpPr>
            <a:spLocks noGrp="1"/>
          </p:cNvSpPr>
          <p:nvPr>
            <p:ph type="title" hasCustomPrompt="1"/>
          </p:nvPr>
        </p:nvSpPr>
        <p:spPr>
          <a:xfrm>
            <a:off x="236759" y="136526"/>
            <a:ext cx="10515600" cy="861782"/>
          </a:xfrm>
          <a:prstGeom prst="rect">
            <a:avLst/>
          </a:prstGeom>
        </p:spPr>
        <p:txBody>
          <a:bodyPr>
            <a:normAutofit/>
          </a:bodyPr>
          <a:lstStyle>
            <a:lvl1pPr>
              <a:defRPr sz="2800" b="1" i="0">
                <a:solidFill>
                  <a:srgbClr val="4D4E53"/>
                </a:solidFill>
                <a:latin typeface="Arial Black" panose="020B0604020202020204" pitchFamily="34" charset="0"/>
                <a:cs typeface="Arial Black" panose="020B0604020202020204" pitchFamily="34" charset="0"/>
              </a:defRPr>
            </a:lvl1pPr>
          </a:lstStyle>
          <a:p>
            <a:r>
              <a:rPr lang="en-US" dirty="0"/>
              <a:t>Click to edit Master</a:t>
            </a:r>
            <a:br>
              <a:rPr lang="en-US" dirty="0"/>
            </a:br>
            <a:r>
              <a:rPr lang="en-US" dirty="0"/>
              <a:t>title style</a:t>
            </a:r>
          </a:p>
        </p:txBody>
      </p:sp>
      <p:sp>
        <p:nvSpPr>
          <p:cNvPr id="3" name="Content Placeholder 2">
            <a:extLst>
              <a:ext uri="{FF2B5EF4-FFF2-40B4-BE49-F238E27FC236}">
                <a16:creationId xmlns:a16="http://schemas.microsoft.com/office/drawing/2014/main" id="{454FDA3E-77AC-9D4B-9CD1-C88057E8A2FA}"/>
              </a:ext>
            </a:extLst>
          </p:cNvPr>
          <p:cNvSpPr>
            <a:spLocks noGrp="1"/>
          </p:cNvSpPr>
          <p:nvPr>
            <p:ph idx="1" hasCustomPrompt="1"/>
          </p:nvPr>
        </p:nvSpPr>
        <p:spPr>
          <a:xfrm>
            <a:off x="242888" y="1109758"/>
            <a:ext cx="11630025" cy="500063"/>
          </a:xfrm>
          <a:prstGeom prst="rect">
            <a:avLst/>
          </a:prstGeom>
        </p:spPr>
        <p:txBody>
          <a:bodyPr>
            <a:normAutofit/>
          </a:bodyPr>
          <a:lstStyle>
            <a:lvl1pPr marL="0" indent="0">
              <a:buNone/>
              <a:defRPr sz="2400"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subhead</a:t>
            </a:r>
          </a:p>
        </p:txBody>
      </p:sp>
      <p:cxnSp>
        <p:nvCxnSpPr>
          <p:cNvPr id="8" name="Straight Connector 7">
            <a:extLst>
              <a:ext uri="{FF2B5EF4-FFF2-40B4-BE49-F238E27FC236}">
                <a16:creationId xmlns:a16="http://schemas.microsoft.com/office/drawing/2014/main" id="{49892C89-DCC4-984D-9B6B-6E125FC46E35}"/>
              </a:ext>
            </a:extLst>
          </p:cNvPr>
          <p:cNvCxnSpPr>
            <a:cxnSpLocks/>
          </p:cNvCxnSpPr>
          <p:nvPr userDrawn="1"/>
        </p:nvCxnSpPr>
        <p:spPr>
          <a:xfrm>
            <a:off x="0" y="990600"/>
            <a:ext cx="12192000" cy="0"/>
          </a:xfrm>
          <a:prstGeom prst="line">
            <a:avLst/>
          </a:prstGeom>
          <a:ln w="25400">
            <a:solidFill>
              <a:srgbClr val="F05A22"/>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CD26DAED-E807-A04A-A90D-427DB9E03FB6}"/>
              </a:ext>
            </a:extLst>
          </p:cNvPr>
          <p:cNvSpPr>
            <a:spLocks noGrp="1"/>
          </p:cNvSpPr>
          <p:nvPr>
            <p:ph type="sldNum" sz="quarter" idx="12"/>
          </p:nvPr>
        </p:nvSpPr>
        <p:spPr>
          <a:xfrm>
            <a:off x="236759" y="6492875"/>
            <a:ext cx="2743200" cy="365125"/>
          </a:xfrm>
        </p:spPr>
        <p:txBody>
          <a:bodyPr/>
          <a:lstStyle>
            <a:lvl1pPr algn="l">
              <a:defRPr b="1" i="0">
                <a:solidFill>
                  <a:schemeClr val="tx1"/>
                </a:solidFill>
                <a:latin typeface="Arial" panose="020B0604020202020204" pitchFamily="34" charset="0"/>
                <a:cs typeface="Arial" panose="020B0604020202020204" pitchFamily="34" charset="0"/>
              </a:defRPr>
            </a:lvl1pPr>
          </a:lstStyle>
          <a:p>
            <a:fld id="{05E02EE5-E611-3446-B256-5BC5E39B139D}" type="slidenum">
              <a:rPr lang="en-US" smtClean="0"/>
              <a:pPr/>
              <a:t>‹#›</a:t>
            </a:fld>
            <a:endParaRPr lang="en-US" dirty="0"/>
          </a:p>
        </p:txBody>
      </p:sp>
      <p:sp>
        <p:nvSpPr>
          <p:cNvPr id="11" name="Content Placeholder 2">
            <a:extLst>
              <a:ext uri="{FF2B5EF4-FFF2-40B4-BE49-F238E27FC236}">
                <a16:creationId xmlns:a16="http://schemas.microsoft.com/office/drawing/2014/main" id="{8A3269F0-C8A5-D24F-86A1-422A504FC4B8}"/>
              </a:ext>
            </a:extLst>
          </p:cNvPr>
          <p:cNvSpPr>
            <a:spLocks noGrp="1"/>
          </p:cNvSpPr>
          <p:nvPr>
            <p:ph idx="10"/>
          </p:nvPr>
        </p:nvSpPr>
        <p:spPr>
          <a:xfrm>
            <a:off x="685800" y="1852382"/>
            <a:ext cx="10515600" cy="4351338"/>
          </a:xfrm>
          <a:prstGeom prst="rect">
            <a:avLst/>
          </a:prstGeom>
        </p:spPr>
        <p:txBody>
          <a:bodyPr>
            <a:noAutofit/>
          </a:bodyPr>
          <a:lstStyle>
            <a:lvl1pPr>
              <a:lnSpc>
                <a:spcPts val="3580"/>
              </a:lnSpc>
              <a:defRPr sz="2400" b="0" i="0">
                <a:latin typeface="Arial" panose="020B0604020202020204" pitchFamily="34" charset="0"/>
                <a:cs typeface="Arial" panose="020B0604020202020204" pitchFamily="34" charset="0"/>
              </a:defRPr>
            </a:lvl1pPr>
            <a:lvl2pPr marL="685800" indent="-228600">
              <a:lnSpc>
                <a:spcPts val="3080"/>
              </a:lnSpc>
              <a:buFont typeface="System Font Regular"/>
              <a:buChar char="-"/>
              <a:defRPr sz="2000" b="0" i="0">
                <a:latin typeface="Arial" panose="020B0604020202020204" pitchFamily="34" charset="0"/>
                <a:cs typeface="Arial" panose="020B0604020202020204" pitchFamily="34" charset="0"/>
              </a:defRPr>
            </a:lvl2pPr>
            <a:lvl3pPr marL="1143000" indent="-228600">
              <a:lnSpc>
                <a:spcPts val="3080"/>
              </a:lnSpc>
              <a:buFont typeface="Courier New" panose="02070309020205020404" pitchFamily="49" charset="0"/>
              <a:buChar char="o"/>
              <a:defRPr sz="1800" b="0" i="0">
                <a:latin typeface="Arial" panose="020B0604020202020204" pitchFamily="34" charset="0"/>
                <a:cs typeface="Arial" panose="020B0604020202020204" pitchFamily="34" charset="0"/>
              </a:defRPr>
            </a:lvl3pPr>
            <a:lvl4pPr marL="1600200" indent="-228600">
              <a:lnSpc>
                <a:spcPts val="3080"/>
              </a:lnSpc>
              <a:buFont typeface="Wingdings" pitchFamily="2" charset="2"/>
              <a:buChar char="§"/>
              <a:defRPr sz="1600" b="0" i="0">
                <a:latin typeface="Arial" panose="020B0604020202020204" pitchFamily="34" charset="0"/>
                <a:cs typeface="Arial" panose="020B0604020202020204" pitchFamily="34" charset="0"/>
              </a:defRPr>
            </a:lvl4pPr>
            <a:lvl5pPr marL="2057400" indent="-228600">
              <a:lnSpc>
                <a:spcPts val="3080"/>
              </a:lnSpc>
              <a:buFont typeface=".Lucida Grande UI Regular"/>
              <a:buChar char="▫"/>
              <a:defRPr sz="14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a:extLst>
              <a:ext uri="{FF2B5EF4-FFF2-40B4-BE49-F238E27FC236}">
                <a16:creationId xmlns:a16="http://schemas.microsoft.com/office/drawing/2014/main" id="{5CFF7C06-B17B-564D-8944-30860B9E898F}"/>
              </a:ext>
            </a:extLst>
          </p:cNvPr>
          <p:cNvPicPr>
            <a:picLocks noChangeAspect="1"/>
          </p:cNvPicPr>
          <p:nvPr userDrawn="1"/>
        </p:nvPicPr>
        <p:blipFill>
          <a:blip r:embed="rId2"/>
          <a:srcRect/>
          <a:stretch/>
        </p:blipFill>
        <p:spPr>
          <a:xfrm>
            <a:off x="10745434" y="6310225"/>
            <a:ext cx="1130301" cy="365300"/>
          </a:xfrm>
          <a:prstGeom prst="rect">
            <a:avLst/>
          </a:prstGeom>
        </p:spPr>
      </p:pic>
    </p:spTree>
    <p:extLst>
      <p:ext uri="{BB962C8B-B14F-4D97-AF65-F5344CB8AC3E}">
        <p14:creationId xmlns:p14="http://schemas.microsoft.com/office/powerpoint/2010/main" val="21400562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58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Conte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3FFE97-788F-894F-A061-2861DB2C44B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892800"/>
            <a:ext cx="12192000" cy="965200"/>
          </a:xfrm>
          <a:prstGeom prst="rect">
            <a:avLst/>
          </a:prstGeom>
        </p:spPr>
      </p:pic>
      <p:sp>
        <p:nvSpPr>
          <p:cNvPr id="9" name="Slide Number Placeholder 5">
            <a:extLst>
              <a:ext uri="{FF2B5EF4-FFF2-40B4-BE49-F238E27FC236}">
                <a16:creationId xmlns:a16="http://schemas.microsoft.com/office/drawing/2014/main" id="{CD26DAED-E807-A04A-A90D-427DB9E03FB6}"/>
              </a:ext>
            </a:extLst>
          </p:cNvPr>
          <p:cNvSpPr>
            <a:spLocks noGrp="1"/>
          </p:cNvSpPr>
          <p:nvPr>
            <p:ph type="sldNum" sz="quarter" idx="12"/>
          </p:nvPr>
        </p:nvSpPr>
        <p:spPr>
          <a:xfrm>
            <a:off x="242888" y="6492875"/>
            <a:ext cx="2743200" cy="365125"/>
          </a:xfrm>
        </p:spPr>
        <p:txBody>
          <a:bodyPr/>
          <a:lstStyle>
            <a:lvl1pPr algn="l">
              <a:defRPr b="1" i="0">
                <a:solidFill>
                  <a:schemeClr val="bg1"/>
                </a:solidFill>
                <a:latin typeface="Arial" panose="020B0604020202020204" pitchFamily="34" charset="0"/>
                <a:cs typeface="Arial" panose="020B0604020202020204" pitchFamily="34" charset="0"/>
              </a:defRPr>
            </a:lvl1pPr>
          </a:lstStyle>
          <a:p>
            <a:fld id="{05E02EE5-E611-3446-B256-5BC5E39B139D}" type="slidenum">
              <a:rPr lang="en-US" smtClean="0"/>
              <a:pPr/>
              <a:t>‹#›</a:t>
            </a:fld>
            <a:endParaRPr lang="en-US" dirty="0"/>
          </a:p>
        </p:txBody>
      </p:sp>
      <p:sp>
        <p:nvSpPr>
          <p:cNvPr id="12" name="Title 1">
            <a:extLst>
              <a:ext uri="{FF2B5EF4-FFF2-40B4-BE49-F238E27FC236}">
                <a16:creationId xmlns:a16="http://schemas.microsoft.com/office/drawing/2014/main" id="{EE2E33B1-8A4F-3349-A457-FBE6FD3DDF67}"/>
              </a:ext>
            </a:extLst>
          </p:cNvPr>
          <p:cNvSpPr>
            <a:spLocks noGrp="1"/>
          </p:cNvSpPr>
          <p:nvPr>
            <p:ph type="title"/>
          </p:nvPr>
        </p:nvSpPr>
        <p:spPr>
          <a:xfrm>
            <a:off x="242888" y="294422"/>
            <a:ext cx="10515600" cy="861782"/>
          </a:xfrm>
          <a:prstGeom prst="rect">
            <a:avLst/>
          </a:prstGeom>
        </p:spPr>
        <p:txBody>
          <a:bodyPr>
            <a:normAutofit/>
          </a:bodyPr>
          <a:lstStyle>
            <a:lvl1pPr>
              <a:defRPr sz="3200" b="1" i="0">
                <a:solidFill>
                  <a:srgbClr val="4D4E53"/>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55A51113-B276-8242-9F05-CFA0FBF9BE92}"/>
              </a:ext>
            </a:extLst>
          </p:cNvPr>
          <p:cNvSpPr>
            <a:spLocks noGrp="1"/>
          </p:cNvSpPr>
          <p:nvPr>
            <p:ph idx="1" hasCustomPrompt="1"/>
          </p:nvPr>
        </p:nvSpPr>
        <p:spPr>
          <a:xfrm>
            <a:off x="242888" y="971550"/>
            <a:ext cx="11630025" cy="500063"/>
          </a:xfrm>
          <a:prstGeom prst="rect">
            <a:avLst/>
          </a:prstGeom>
        </p:spPr>
        <p:txBody>
          <a:bodyPr>
            <a:normAutofit/>
          </a:bodyPr>
          <a:lstStyle>
            <a:lvl1pPr marL="0" indent="0">
              <a:buNone/>
              <a:defRPr sz="2400"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subhead</a:t>
            </a:r>
          </a:p>
        </p:txBody>
      </p:sp>
      <p:cxnSp>
        <p:nvCxnSpPr>
          <p:cNvPr id="14" name="Straight Connector 13">
            <a:extLst>
              <a:ext uri="{FF2B5EF4-FFF2-40B4-BE49-F238E27FC236}">
                <a16:creationId xmlns:a16="http://schemas.microsoft.com/office/drawing/2014/main" id="{73C9487A-5984-DC4B-BC96-29E41F191D6B}"/>
              </a:ext>
            </a:extLst>
          </p:cNvPr>
          <p:cNvCxnSpPr>
            <a:cxnSpLocks/>
          </p:cNvCxnSpPr>
          <p:nvPr userDrawn="1"/>
        </p:nvCxnSpPr>
        <p:spPr>
          <a:xfrm>
            <a:off x="0" y="852392"/>
            <a:ext cx="12192000" cy="0"/>
          </a:xfrm>
          <a:prstGeom prst="line">
            <a:avLst/>
          </a:prstGeom>
          <a:ln w="25400">
            <a:solidFill>
              <a:srgbClr val="F05A2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F90DAAE7-4228-1742-B7F8-EA18ED108FB6}"/>
              </a:ext>
            </a:extLst>
          </p:cNvPr>
          <p:cNvSpPr>
            <a:spLocks noGrp="1"/>
          </p:cNvSpPr>
          <p:nvPr>
            <p:ph idx="10"/>
          </p:nvPr>
        </p:nvSpPr>
        <p:spPr>
          <a:xfrm>
            <a:off x="685800" y="1600200"/>
            <a:ext cx="10515600" cy="4351338"/>
          </a:xfrm>
          <a:prstGeom prst="rect">
            <a:avLst/>
          </a:prstGeom>
        </p:spPr>
        <p:txBody>
          <a:bodyPr>
            <a:noAutofit/>
          </a:bodyPr>
          <a:lstStyle>
            <a:lvl1pPr>
              <a:lnSpc>
                <a:spcPts val="3580"/>
              </a:lnSpc>
              <a:defRPr sz="2400" b="0" i="0">
                <a:latin typeface="Arial" panose="020B0604020202020204" pitchFamily="34" charset="0"/>
                <a:cs typeface="Arial" panose="020B0604020202020204" pitchFamily="34" charset="0"/>
              </a:defRPr>
            </a:lvl1pPr>
            <a:lvl2pPr marL="685800" indent="-228600">
              <a:lnSpc>
                <a:spcPts val="3080"/>
              </a:lnSpc>
              <a:buFont typeface="System Font Regular"/>
              <a:buChar char="-"/>
              <a:defRPr sz="2000" b="0" i="0">
                <a:latin typeface="Arial" panose="020B0604020202020204" pitchFamily="34" charset="0"/>
                <a:cs typeface="Arial" panose="020B0604020202020204" pitchFamily="34" charset="0"/>
              </a:defRPr>
            </a:lvl2pPr>
            <a:lvl3pPr marL="1143000" indent="-228600">
              <a:lnSpc>
                <a:spcPts val="3080"/>
              </a:lnSpc>
              <a:buFont typeface="Courier New" panose="02070309020205020404" pitchFamily="49" charset="0"/>
              <a:buChar char="o"/>
              <a:defRPr sz="1800" b="0" i="0">
                <a:latin typeface="Arial" panose="020B0604020202020204" pitchFamily="34" charset="0"/>
                <a:cs typeface="Arial" panose="020B0604020202020204" pitchFamily="34" charset="0"/>
              </a:defRPr>
            </a:lvl3pPr>
            <a:lvl4pPr marL="1600200" indent="-228600">
              <a:lnSpc>
                <a:spcPts val="3080"/>
              </a:lnSpc>
              <a:buFont typeface="Wingdings" pitchFamily="2" charset="2"/>
              <a:buChar char="§"/>
              <a:defRPr sz="1600" b="0" i="0">
                <a:latin typeface="Arial" panose="020B0604020202020204" pitchFamily="34" charset="0"/>
                <a:cs typeface="Arial" panose="020B0604020202020204" pitchFamily="34" charset="0"/>
              </a:defRPr>
            </a:lvl4pPr>
            <a:lvl5pPr marL="2057400" indent="-228600">
              <a:lnSpc>
                <a:spcPts val="3080"/>
              </a:lnSpc>
              <a:buFont typeface=".Lucida Grande UI Regular"/>
              <a:buChar char="▫"/>
              <a:defRPr sz="14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1B78BA9-38A0-8843-9C75-F4AD1E6403B1}"/>
              </a:ext>
            </a:extLst>
          </p:cNvPr>
          <p:cNvPicPr>
            <a:picLocks noChangeAspect="1"/>
          </p:cNvPicPr>
          <p:nvPr userDrawn="1"/>
        </p:nvPicPr>
        <p:blipFill>
          <a:blip r:embed="rId4"/>
          <a:srcRect/>
          <a:stretch/>
        </p:blipFill>
        <p:spPr>
          <a:xfrm>
            <a:off x="10823280" y="6400800"/>
            <a:ext cx="968967" cy="312706"/>
          </a:xfrm>
          <a:prstGeom prst="rect">
            <a:avLst/>
          </a:prstGeom>
        </p:spPr>
      </p:pic>
    </p:spTree>
    <p:extLst>
      <p:ext uri="{BB962C8B-B14F-4D97-AF65-F5344CB8AC3E}">
        <p14:creationId xmlns:p14="http://schemas.microsoft.com/office/powerpoint/2010/main" val="10782166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58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stacked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3FFE97-788F-894F-A061-2861DB2C44B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892800"/>
            <a:ext cx="12192000" cy="965200"/>
          </a:xfrm>
          <a:prstGeom prst="rect">
            <a:avLst/>
          </a:prstGeom>
        </p:spPr>
      </p:pic>
      <p:sp>
        <p:nvSpPr>
          <p:cNvPr id="2" name="Title 1">
            <a:extLst>
              <a:ext uri="{FF2B5EF4-FFF2-40B4-BE49-F238E27FC236}">
                <a16:creationId xmlns:a16="http://schemas.microsoft.com/office/drawing/2014/main" id="{507DB75E-EB32-2842-938C-8F801D208428}"/>
              </a:ext>
            </a:extLst>
          </p:cNvPr>
          <p:cNvSpPr>
            <a:spLocks noGrp="1"/>
          </p:cNvSpPr>
          <p:nvPr>
            <p:ph type="title" hasCustomPrompt="1"/>
          </p:nvPr>
        </p:nvSpPr>
        <p:spPr>
          <a:xfrm>
            <a:off x="236759" y="136526"/>
            <a:ext cx="10515600" cy="861782"/>
          </a:xfrm>
          <a:prstGeom prst="rect">
            <a:avLst/>
          </a:prstGeom>
        </p:spPr>
        <p:txBody>
          <a:bodyPr>
            <a:normAutofit/>
          </a:bodyPr>
          <a:lstStyle>
            <a:lvl1pPr>
              <a:defRPr sz="2800" b="1" i="0">
                <a:solidFill>
                  <a:srgbClr val="4D4E53"/>
                </a:solidFill>
                <a:latin typeface="Arial Black" panose="020B0604020202020204" pitchFamily="34" charset="0"/>
                <a:cs typeface="Arial Black" panose="020B0604020202020204" pitchFamily="34" charset="0"/>
              </a:defRPr>
            </a:lvl1pPr>
          </a:lstStyle>
          <a:p>
            <a:r>
              <a:rPr lang="en-US" dirty="0"/>
              <a:t>Click to edit Master</a:t>
            </a:r>
            <a:br>
              <a:rPr lang="en-US" dirty="0"/>
            </a:br>
            <a:r>
              <a:rPr lang="en-US" dirty="0"/>
              <a:t>title style</a:t>
            </a:r>
          </a:p>
        </p:txBody>
      </p:sp>
      <p:sp>
        <p:nvSpPr>
          <p:cNvPr id="3" name="Content Placeholder 2">
            <a:extLst>
              <a:ext uri="{FF2B5EF4-FFF2-40B4-BE49-F238E27FC236}">
                <a16:creationId xmlns:a16="http://schemas.microsoft.com/office/drawing/2014/main" id="{454FDA3E-77AC-9D4B-9CD1-C88057E8A2FA}"/>
              </a:ext>
            </a:extLst>
          </p:cNvPr>
          <p:cNvSpPr>
            <a:spLocks noGrp="1"/>
          </p:cNvSpPr>
          <p:nvPr>
            <p:ph idx="1" hasCustomPrompt="1"/>
          </p:nvPr>
        </p:nvSpPr>
        <p:spPr>
          <a:xfrm>
            <a:off x="242888" y="1109758"/>
            <a:ext cx="11630025" cy="500063"/>
          </a:xfrm>
          <a:prstGeom prst="rect">
            <a:avLst/>
          </a:prstGeom>
        </p:spPr>
        <p:txBody>
          <a:bodyPr>
            <a:normAutofit/>
          </a:bodyPr>
          <a:lstStyle>
            <a:lvl1pPr marL="0" indent="0">
              <a:buNone/>
              <a:defRPr sz="2400"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subhead</a:t>
            </a:r>
          </a:p>
        </p:txBody>
      </p:sp>
      <p:cxnSp>
        <p:nvCxnSpPr>
          <p:cNvPr id="8" name="Straight Connector 7">
            <a:extLst>
              <a:ext uri="{FF2B5EF4-FFF2-40B4-BE49-F238E27FC236}">
                <a16:creationId xmlns:a16="http://schemas.microsoft.com/office/drawing/2014/main" id="{49892C89-DCC4-984D-9B6B-6E125FC46E35}"/>
              </a:ext>
            </a:extLst>
          </p:cNvPr>
          <p:cNvCxnSpPr>
            <a:cxnSpLocks/>
          </p:cNvCxnSpPr>
          <p:nvPr userDrawn="1"/>
        </p:nvCxnSpPr>
        <p:spPr>
          <a:xfrm>
            <a:off x="0" y="990600"/>
            <a:ext cx="12192000" cy="0"/>
          </a:xfrm>
          <a:prstGeom prst="line">
            <a:avLst/>
          </a:prstGeom>
          <a:ln w="25400">
            <a:solidFill>
              <a:srgbClr val="F05A22"/>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CD26DAED-E807-A04A-A90D-427DB9E03FB6}"/>
              </a:ext>
            </a:extLst>
          </p:cNvPr>
          <p:cNvSpPr>
            <a:spLocks noGrp="1"/>
          </p:cNvSpPr>
          <p:nvPr>
            <p:ph type="sldNum" sz="quarter" idx="12"/>
          </p:nvPr>
        </p:nvSpPr>
        <p:spPr>
          <a:xfrm>
            <a:off x="236759" y="6492875"/>
            <a:ext cx="2743200" cy="365125"/>
          </a:xfrm>
        </p:spPr>
        <p:txBody>
          <a:bodyPr/>
          <a:lstStyle>
            <a:lvl1pPr algn="l">
              <a:defRPr b="1" i="0">
                <a:solidFill>
                  <a:schemeClr val="bg1"/>
                </a:solidFill>
                <a:latin typeface="Arial" panose="020B0604020202020204" pitchFamily="34" charset="0"/>
                <a:cs typeface="Arial" panose="020B0604020202020204" pitchFamily="34" charset="0"/>
              </a:defRPr>
            </a:lvl1pPr>
          </a:lstStyle>
          <a:p>
            <a:fld id="{05E02EE5-E611-3446-B256-5BC5E39B139D}" type="slidenum">
              <a:rPr lang="en-US" smtClean="0"/>
              <a:pPr/>
              <a:t>‹#›</a:t>
            </a:fld>
            <a:endParaRPr lang="en-US" dirty="0"/>
          </a:p>
        </p:txBody>
      </p:sp>
      <p:sp>
        <p:nvSpPr>
          <p:cNvPr id="11" name="Content Placeholder 2">
            <a:extLst>
              <a:ext uri="{FF2B5EF4-FFF2-40B4-BE49-F238E27FC236}">
                <a16:creationId xmlns:a16="http://schemas.microsoft.com/office/drawing/2014/main" id="{205CF5CB-DE00-7245-AE24-232CB6082308}"/>
              </a:ext>
            </a:extLst>
          </p:cNvPr>
          <p:cNvSpPr>
            <a:spLocks noGrp="1"/>
          </p:cNvSpPr>
          <p:nvPr>
            <p:ph idx="10"/>
          </p:nvPr>
        </p:nvSpPr>
        <p:spPr>
          <a:xfrm>
            <a:off x="685800" y="1852382"/>
            <a:ext cx="10515600" cy="4351338"/>
          </a:xfrm>
          <a:prstGeom prst="rect">
            <a:avLst/>
          </a:prstGeom>
        </p:spPr>
        <p:txBody>
          <a:bodyPr>
            <a:noAutofit/>
          </a:bodyPr>
          <a:lstStyle>
            <a:lvl1pPr>
              <a:lnSpc>
                <a:spcPts val="3580"/>
              </a:lnSpc>
              <a:defRPr sz="2400" b="0" i="0">
                <a:latin typeface="Arial" panose="020B0604020202020204" pitchFamily="34" charset="0"/>
                <a:cs typeface="Arial" panose="020B0604020202020204" pitchFamily="34" charset="0"/>
              </a:defRPr>
            </a:lvl1pPr>
            <a:lvl2pPr marL="685800" indent="-228600">
              <a:lnSpc>
                <a:spcPts val="3080"/>
              </a:lnSpc>
              <a:buFont typeface="System Font Regular"/>
              <a:buChar char="-"/>
              <a:defRPr sz="2000" b="0" i="0">
                <a:latin typeface="Arial" panose="020B0604020202020204" pitchFamily="34" charset="0"/>
                <a:cs typeface="Arial" panose="020B0604020202020204" pitchFamily="34" charset="0"/>
              </a:defRPr>
            </a:lvl2pPr>
            <a:lvl3pPr marL="1143000" indent="-228600">
              <a:lnSpc>
                <a:spcPts val="3080"/>
              </a:lnSpc>
              <a:buFont typeface="Courier New" panose="02070309020205020404" pitchFamily="49" charset="0"/>
              <a:buChar char="o"/>
              <a:defRPr sz="1600" b="0" i="0">
                <a:latin typeface="Arial" panose="020B0604020202020204" pitchFamily="34" charset="0"/>
                <a:cs typeface="Arial" panose="020B0604020202020204" pitchFamily="34" charset="0"/>
              </a:defRPr>
            </a:lvl3pPr>
            <a:lvl4pPr marL="1600200" indent="-228600">
              <a:lnSpc>
                <a:spcPts val="3080"/>
              </a:lnSpc>
              <a:buFont typeface="Wingdings" pitchFamily="2" charset="2"/>
              <a:buChar char="§"/>
              <a:defRPr sz="1400" b="0" i="0">
                <a:latin typeface="Arial" panose="020B0604020202020204" pitchFamily="34" charset="0"/>
                <a:cs typeface="Arial" panose="020B0604020202020204" pitchFamily="34" charset="0"/>
              </a:defRPr>
            </a:lvl4pPr>
            <a:lvl5pPr marL="2057400" indent="-228600">
              <a:lnSpc>
                <a:spcPts val="3080"/>
              </a:lnSpc>
              <a:buFont typeface=".Lucida Grande UI Regular"/>
              <a:buChar char="▫"/>
              <a:defRPr sz="14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a:extLst>
              <a:ext uri="{FF2B5EF4-FFF2-40B4-BE49-F238E27FC236}">
                <a16:creationId xmlns:a16="http://schemas.microsoft.com/office/drawing/2014/main" id="{5396E5A1-4616-7541-A83A-4FAD195E0E6F}"/>
              </a:ext>
            </a:extLst>
          </p:cNvPr>
          <p:cNvPicPr>
            <a:picLocks noChangeAspect="1"/>
          </p:cNvPicPr>
          <p:nvPr userDrawn="1"/>
        </p:nvPicPr>
        <p:blipFill>
          <a:blip r:embed="rId4"/>
          <a:srcRect/>
          <a:stretch/>
        </p:blipFill>
        <p:spPr>
          <a:xfrm>
            <a:off x="10823280" y="6400800"/>
            <a:ext cx="968967" cy="312706"/>
          </a:xfrm>
          <a:prstGeom prst="rect">
            <a:avLst/>
          </a:prstGeom>
        </p:spPr>
      </p:pic>
    </p:spTree>
    <p:extLst>
      <p:ext uri="{BB962C8B-B14F-4D97-AF65-F5344CB8AC3E}">
        <p14:creationId xmlns:p14="http://schemas.microsoft.com/office/powerpoint/2010/main" val="11586910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58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divider 6">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44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066C-D026-7541-82C7-CEC429CDE076}"/>
              </a:ext>
            </a:extLst>
          </p:cNvPr>
          <p:cNvSpPr>
            <a:spLocks noGrp="1"/>
          </p:cNvSpPr>
          <p:nvPr>
            <p:ph type="title"/>
          </p:nvPr>
        </p:nvSpPr>
        <p:spPr>
          <a:xfrm>
            <a:off x="831850" y="1785938"/>
            <a:ext cx="7763510" cy="1759903"/>
          </a:xfrm>
          <a:prstGeom prst="rect">
            <a:avLst/>
          </a:prstGeom>
        </p:spPr>
        <p:txBody>
          <a:bodyPr anchor="b"/>
          <a:lstStyle>
            <a:lvl1pPr>
              <a:defRPr sz="6000" b="1" i="0">
                <a:solidFill>
                  <a:srgbClr val="4D4E53"/>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49AC9F-0FEA-494A-82E6-18854589F7DF}"/>
              </a:ext>
            </a:extLst>
          </p:cNvPr>
          <p:cNvSpPr>
            <a:spLocks noGrp="1"/>
          </p:cNvSpPr>
          <p:nvPr>
            <p:ph type="body" idx="1" hasCustomPrompt="1"/>
          </p:nvPr>
        </p:nvSpPr>
        <p:spPr>
          <a:xfrm>
            <a:off x="874714" y="3898263"/>
            <a:ext cx="10515600" cy="1500187"/>
          </a:xfrm>
          <a:prstGeom prst="rect">
            <a:avLst/>
          </a:prstGeom>
        </p:spPr>
        <p:txBody>
          <a:bodyPr/>
          <a:lstStyle>
            <a:lvl1pPr marL="0" indent="0">
              <a:buNone/>
              <a:defRPr sz="2400" b="0" i="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subhead</a:t>
            </a:r>
          </a:p>
        </p:txBody>
      </p:sp>
      <p:pic>
        <p:nvPicPr>
          <p:cNvPr id="8" name="Picture 7">
            <a:extLst>
              <a:ext uri="{FF2B5EF4-FFF2-40B4-BE49-F238E27FC236}">
                <a16:creationId xmlns:a16="http://schemas.microsoft.com/office/drawing/2014/main" id="{C45C99DF-2DF3-8B4B-BEBC-A20856B1A86D}"/>
              </a:ext>
            </a:extLst>
          </p:cNvPr>
          <p:cNvPicPr>
            <a:picLocks noChangeAspect="1"/>
          </p:cNvPicPr>
          <p:nvPr userDrawn="1"/>
        </p:nvPicPr>
        <p:blipFill rotWithShape="1">
          <a:blip r:embed="rId2"/>
          <a:srcRect l="68760"/>
          <a:stretch/>
        </p:blipFill>
        <p:spPr>
          <a:xfrm>
            <a:off x="8382000" y="2328"/>
            <a:ext cx="3810002" cy="6855671"/>
          </a:xfrm>
          <a:prstGeom prst="rect">
            <a:avLst/>
          </a:prstGeom>
        </p:spPr>
      </p:pic>
      <p:cxnSp>
        <p:nvCxnSpPr>
          <p:cNvPr id="9" name="Straight Connector 8">
            <a:extLst>
              <a:ext uri="{FF2B5EF4-FFF2-40B4-BE49-F238E27FC236}">
                <a16:creationId xmlns:a16="http://schemas.microsoft.com/office/drawing/2014/main" id="{AFDB10E3-22EE-D745-877C-CB58574E112D}"/>
              </a:ext>
            </a:extLst>
          </p:cNvPr>
          <p:cNvCxnSpPr>
            <a:cxnSpLocks/>
          </p:cNvCxnSpPr>
          <p:nvPr userDrawn="1"/>
        </p:nvCxnSpPr>
        <p:spPr>
          <a:xfrm>
            <a:off x="955040" y="3718560"/>
            <a:ext cx="5598160" cy="0"/>
          </a:xfrm>
          <a:prstGeom prst="line">
            <a:avLst/>
          </a:prstGeom>
          <a:ln w="57150">
            <a:solidFill>
              <a:srgbClr val="F05A2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E08C8BC-F286-B34D-AEB1-E587E6C285B6}"/>
              </a:ext>
            </a:extLst>
          </p:cNvPr>
          <p:cNvPicPr>
            <a:picLocks noChangeAspect="1"/>
          </p:cNvPicPr>
          <p:nvPr userDrawn="1"/>
        </p:nvPicPr>
        <p:blipFill>
          <a:blip r:embed="rId3"/>
          <a:srcRect/>
          <a:stretch/>
        </p:blipFill>
        <p:spPr>
          <a:xfrm>
            <a:off x="10672467" y="6096000"/>
            <a:ext cx="968967" cy="312706"/>
          </a:xfrm>
          <a:prstGeom prst="rect">
            <a:avLst/>
          </a:prstGeom>
        </p:spPr>
      </p:pic>
    </p:spTree>
    <p:extLst>
      <p:ext uri="{BB962C8B-B14F-4D97-AF65-F5344CB8AC3E}">
        <p14:creationId xmlns:p14="http://schemas.microsoft.com/office/powerpoint/2010/main" val="34367359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0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Divider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1C279-FC08-8D40-9AFD-56FCE6FCA655}"/>
              </a:ext>
            </a:extLst>
          </p:cNvPr>
          <p:cNvPicPr>
            <a:picLocks noChangeAspect="1"/>
          </p:cNvPicPr>
          <p:nvPr userDrawn="1"/>
        </p:nvPicPr>
        <p:blipFill rotWithShape="1">
          <a:blip r:embed="rId2"/>
          <a:srcRect l="68147"/>
          <a:stretch/>
        </p:blipFill>
        <p:spPr>
          <a:xfrm>
            <a:off x="8305799" y="0"/>
            <a:ext cx="3886201" cy="6858000"/>
          </a:xfrm>
          <a:prstGeom prst="rect">
            <a:avLst/>
          </a:prstGeom>
        </p:spPr>
      </p:pic>
      <p:sp>
        <p:nvSpPr>
          <p:cNvPr id="2" name="Title 1">
            <a:extLst>
              <a:ext uri="{FF2B5EF4-FFF2-40B4-BE49-F238E27FC236}">
                <a16:creationId xmlns:a16="http://schemas.microsoft.com/office/drawing/2014/main" id="{1502066C-D026-7541-82C7-CEC429CDE076}"/>
              </a:ext>
            </a:extLst>
          </p:cNvPr>
          <p:cNvSpPr>
            <a:spLocks noGrp="1"/>
          </p:cNvSpPr>
          <p:nvPr>
            <p:ph type="title"/>
          </p:nvPr>
        </p:nvSpPr>
        <p:spPr>
          <a:xfrm>
            <a:off x="831850" y="1600200"/>
            <a:ext cx="7611110" cy="1945641"/>
          </a:xfrm>
          <a:prstGeom prst="rect">
            <a:avLst/>
          </a:prstGeom>
        </p:spPr>
        <p:txBody>
          <a:bodyPr anchor="b"/>
          <a:lstStyle>
            <a:lvl1pPr>
              <a:defRPr sz="6000" b="1" i="0">
                <a:solidFill>
                  <a:srgbClr val="4D4E53"/>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49AC9F-0FEA-494A-82E6-18854589F7DF}"/>
              </a:ext>
            </a:extLst>
          </p:cNvPr>
          <p:cNvSpPr>
            <a:spLocks noGrp="1"/>
          </p:cNvSpPr>
          <p:nvPr>
            <p:ph type="body" idx="1" hasCustomPrompt="1"/>
          </p:nvPr>
        </p:nvSpPr>
        <p:spPr>
          <a:xfrm>
            <a:off x="874714" y="3898263"/>
            <a:ext cx="10515600" cy="1500187"/>
          </a:xfrm>
          <a:prstGeom prst="rect">
            <a:avLst/>
          </a:prstGeom>
        </p:spPr>
        <p:txBody>
          <a:bodyPr/>
          <a:lstStyle>
            <a:lvl1pPr marL="0" indent="0">
              <a:buNone/>
              <a:defRPr sz="2400" b="0" i="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subhead</a:t>
            </a:r>
          </a:p>
        </p:txBody>
      </p:sp>
      <p:pic>
        <p:nvPicPr>
          <p:cNvPr id="12" name="Picture 11">
            <a:extLst>
              <a:ext uri="{FF2B5EF4-FFF2-40B4-BE49-F238E27FC236}">
                <a16:creationId xmlns:a16="http://schemas.microsoft.com/office/drawing/2014/main" id="{137F3663-42C8-0C4C-9DDC-550494D47FAF}"/>
              </a:ext>
            </a:extLst>
          </p:cNvPr>
          <p:cNvPicPr>
            <a:picLocks noChangeAspect="1"/>
          </p:cNvPicPr>
          <p:nvPr userDrawn="1"/>
        </p:nvPicPr>
        <p:blipFill>
          <a:blip r:embed="rId3"/>
          <a:srcRect/>
          <a:stretch/>
        </p:blipFill>
        <p:spPr>
          <a:xfrm>
            <a:off x="10672467" y="6096000"/>
            <a:ext cx="968967" cy="312706"/>
          </a:xfrm>
          <a:prstGeom prst="rect">
            <a:avLst/>
          </a:prstGeom>
        </p:spPr>
      </p:pic>
      <p:cxnSp>
        <p:nvCxnSpPr>
          <p:cNvPr id="8" name="Straight Connector 7">
            <a:extLst>
              <a:ext uri="{FF2B5EF4-FFF2-40B4-BE49-F238E27FC236}">
                <a16:creationId xmlns:a16="http://schemas.microsoft.com/office/drawing/2014/main" id="{D73A45D2-FF78-9249-9C51-2314073F9AA2}"/>
              </a:ext>
            </a:extLst>
          </p:cNvPr>
          <p:cNvCxnSpPr>
            <a:cxnSpLocks/>
          </p:cNvCxnSpPr>
          <p:nvPr userDrawn="1"/>
        </p:nvCxnSpPr>
        <p:spPr>
          <a:xfrm>
            <a:off x="955040" y="3718560"/>
            <a:ext cx="5598160" cy="0"/>
          </a:xfrm>
          <a:prstGeom prst="line">
            <a:avLst/>
          </a:prstGeom>
          <a:ln w="57150">
            <a:solidFill>
              <a:srgbClr val="F05A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3555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0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Divider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1C279-FC08-8D40-9AFD-56FCE6FCA655}"/>
              </a:ext>
            </a:extLst>
          </p:cNvPr>
          <p:cNvPicPr>
            <a:picLocks noChangeAspect="1"/>
          </p:cNvPicPr>
          <p:nvPr userDrawn="1"/>
        </p:nvPicPr>
        <p:blipFill rotWithShape="1">
          <a:blip r:embed="rId2"/>
          <a:srcRect l="68771"/>
          <a:stretch/>
        </p:blipFill>
        <p:spPr>
          <a:xfrm>
            <a:off x="8381999" y="1"/>
            <a:ext cx="3810001" cy="6858000"/>
          </a:xfrm>
          <a:prstGeom prst="rect">
            <a:avLst/>
          </a:prstGeom>
        </p:spPr>
      </p:pic>
      <p:sp>
        <p:nvSpPr>
          <p:cNvPr id="2" name="Title 1">
            <a:extLst>
              <a:ext uri="{FF2B5EF4-FFF2-40B4-BE49-F238E27FC236}">
                <a16:creationId xmlns:a16="http://schemas.microsoft.com/office/drawing/2014/main" id="{1502066C-D026-7541-82C7-CEC429CDE076}"/>
              </a:ext>
            </a:extLst>
          </p:cNvPr>
          <p:cNvSpPr>
            <a:spLocks noGrp="1"/>
          </p:cNvSpPr>
          <p:nvPr>
            <p:ph type="title"/>
          </p:nvPr>
        </p:nvSpPr>
        <p:spPr>
          <a:xfrm>
            <a:off x="831850" y="1800225"/>
            <a:ext cx="7590790" cy="1745616"/>
          </a:xfrm>
          <a:prstGeom prst="rect">
            <a:avLst/>
          </a:prstGeom>
        </p:spPr>
        <p:txBody>
          <a:bodyPr anchor="b"/>
          <a:lstStyle>
            <a:lvl1pPr>
              <a:defRPr sz="6000" b="1" i="0">
                <a:solidFill>
                  <a:srgbClr val="4D4E53"/>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49AC9F-0FEA-494A-82E6-18854589F7DF}"/>
              </a:ext>
            </a:extLst>
          </p:cNvPr>
          <p:cNvSpPr>
            <a:spLocks noGrp="1"/>
          </p:cNvSpPr>
          <p:nvPr>
            <p:ph type="body" idx="1" hasCustomPrompt="1"/>
          </p:nvPr>
        </p:nvSpPr>
        <p:spPr>
          <a:xfrm>
            <a:off x="874714" y="3898263"/>
            <a:ext cx="10515600" cy="1500187"/>
          </a:xfrm>
          <a:prstGeom prst="rect">
            <a:avLst/>
          </a:prstGeom>
        </p:spPr>
        <p:txBody>
          <a:bodyPr/>
          <a:lstStyle>
            <a:lvl1pPr marL="0" indent="0">
              <a:buNone/>
              <a:defRPr sz="2400" b="0" i="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subhead</a:t>
            </a:r>
          </a:p>
        </p:txBody>
      </p:sp>
      <p:pic>
        <p:nvPicPr>
          <p:cNvPr id="8" name="Picture 7">
            <a:extLst>
              <a:ext uri="{FF2B5EF4-FFF2-40B4-BE49-F238E27FC236}">
                <a16:creationId xmlns:a16="http://schemas.microsoft.com/office/drawing/2014/main" id="{FDF6A9E4-59DC-4342-91A6-C9F39FA1F0F1}"/>
              </a:ext>
            </a:extLst>
          </p:cNvPr>
          <p:cNvPicPr>
            <a:picLocks noChangeAspect="1"/>
          </p:cNvPicPr>
          <p:nvPr userDrawn="1"/>
        </p:nvPicPr>
        <p:blipFill>
          <a:blip r:embed="rId3"/>
          <a:srcRect/>
          <a:stretch/>
        </p:blipFill>
        <p:spPr>
          <a:xfrm>
            <a:off x="10672467" y="6096000"/>
            <a:ext cx="968967" cy="312706"/>
          </a:xfrm>
          <a:prstGeom prst="rect">
            <a:avLst/>
          </a:prstGeom>
        </p:spPr>
      </p:pic>
      <p:cxnSp>
        <p:nvCxnSpPr>
          <p:cNvPr id="7" name="Straight Connector 6">
            <a:extLst>
              <a:ext uri="{FF2B5EF4-FFF2-40B4-BE49-F238E27FC236}">
                <a16:creationId xmlns:a16="http://schemas.microsoft.com/office/drawing/2014/main" id="{FCE5B389-9B7E-E24F-90CC-B696C6D1FF67}"/>
              </a:ext>
            </a:extLst>
          </p:cNvPr>
          <p:cNvCxnSpPr>
            <a:cxnSpLocks/>
          </p:cNvCxnSpPr>
          <p:nvPr userDrawn="1"/>
        </p:nvCxnSpPr>
        <p:spPr>
          <a:xfrm>
            <a:off x="955040" y="3718560"/>
            <a:ext cx="5598160" cy="0"/>
          </a:xfrm>
          <a:prstGeom prst="line">
            <a:avLst/>
          </a:prstGeom>
          <a:ln w="57150">
            <a:solidFill>
              <a:srgbClr val="F05A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6315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0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1C279-FC08-8D40-9AFD-56FCE6FCA655}"/>
              </a:ext>
            </a:extLst>
          </p:cNvPr>
          <p:cNvPicPr>
            <a:picLocks noChangeAspect="1"/>
          </p:cNvPicPr>
          <p:nvPr userDrawn="1"/>
        </p:nvPicPr>
        <p:blipFill rotWithShape="1">
          <a:blip r:embed="rId2"/>
          <a:srcRect l="68858"/>
          <a:stretch/>
        </p:blipFill>
        <p:spPr>
          <a:xfrm>
            <a:off x="8382000" y="-19088"/>
            <a:ext cx="3809999" cy="6877088"/>
          </a:xfrm>
          <a:prstGeom prst="rect">
            <a:avLst/>
          </a:prstGeom>
        </p:spPr>
      </p:pic>
      <p:sp>
        <p:nvSpPr>
          <p:cNvPr id="2" name="Title 1">
            <a:extLst>
              <a:ext uri="{FF2B5EF4-FFF2-40B4-BE49-F238E27FC236}">
                <a16:creationId xmlns:a16="http://schemas.microsoft.com/office/drawing/2014/main" id="{1502066C-D026-7541-82C7-CEC429CDE076}"/>
              </a:ext>
            </a:extLst>
          </p:cNvPr>
          <p:cNvSpPr>
            <a:spLocks noGrp="1"/>
          </p:cNvSpPr>
          <p:nvPr>
            <p:ph type="title"/>
          </p:nvPr>
        </p:nvSpPr>
        <p:spPr>
          <a:xfrm>
            <a:off x="831850" y="1457325"/>
            <a:ext cx="7905750" cy="2088516"/>
          </a:xfrm>
          <a:prstGeom prst="rect">
            <a:avLst/>
          </a:prstGeom>
        </p:spPr>
        <p:txBody>
          <a:bodyPr anchor="b"/>
          <a:lstStyle>
            <a:lvl1pPr>
              <a:defRPr sz="6000" b="1" i="0">
                <a:solidFill>
                  <a:srgbClr val="4D4E53"/>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49AC9F-0FEA-494A-82E6-18854589F7DF}"/>
              </a:ext>
            </a:extLst>
          </p:cNvPr>
          <p:cNvSpPr>
            <a:spLocks noGrp="1"/>
          </p:cNvSpPr>
          <p:nvPr>
            <p:ph type="body" idx="1" hasCustomPrompt="1"/>
          </p:nvPr>
        </p:nvSpPr>
        <p:spPr>
          <a:xfrm>
            <a:off x="874714" y="3898263"/>
            <a:ext cx="10515600" cy="1500187"/>
          </a:xfrm>
          <a:prstGeom prst="rect">
            <a:avLst/>
          </a:prstGeom>
        </p:spPr>
        <p:txBody>
          <a:bodyPr/>
          <a:lstStyle>
            <a:lvl1pPr marL="0" indent="0">
              <a:buNone/>
              <a:defRPr sz="2400" b="0" i="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subhead</a:t>
            </a:r>
          </a:p>
        </p:txBody>
      </p:sp>
      <p:pic>
        <p:nvPicPr>
          <p:cNvPr id="12" name="Picture 11">
            <a:extLst>
              <a:ext uri="{FF2B5EF4-FFF2-40B4-BE49-F238E27FC236}">
                <a16:creationId xmlns:a16="http://schemas.microsoft.com/office/drawing/2014/main" id="{E7CDE250-363C-4F40-A8F8-9EE55B3923F3}"/>
              </a:ext>
            </a:extLst>
          </p:cNvPr>
          <p:cNvPicPr>
            <a:picLocks noChangeAspect="1"/>
          </p:cNvPicPr>
          <p:nvPr userDrawn="1"/>
        </p:nvPicPr>
        <p:blipFill>
          <a:blip r:embed="rId3"/>
          <a:srcRect/>
          <a:stretch/>
        </p:blipFill>
        <p:spPr>
          <a:xfrm>
            <a:off x="10672467" y="6096000"/>
            <a:ext cx="968967" cy="312706"/>
          </a:xfrm>
          <a:prstGeom prst="rect">
            <a:avLst/>
          </a:prstGeom>
        </p:spPr>
      </p:pic>
      <p:cxnSp>
        <p:nvCxnSpPr>
          <p:cNvPr id="8" name="Straight Connector 7">
            <a:extLst>
              <a:ext uri="{FF2B5EF4-FFF2-40B4-BE49-F238E27FC236}">
                <a16:creationId xmlns:a16="http://schemas.microsoft.com/office/drawing/2014/main" id="{5ADC419F-DDCF-5B4B-9A82-B6A0E9E34E04}"/>
              </a:ext>
            </a:extLst>
          </p:cNvPr>
          <p:cNvCxnSpPr>
            <a:cxnSpLocks/>
          </p:cNvCxnSpPr>
          <p:nvPr userDrawn="1"/>
        </p:nvCxnSpPr>
        <p:spPr>
          <a:xfrm>
            <a:off x="955040" y="3718560"/>
            <a:ext cx="5598160" cy="0"/>
          </a:xfrm>
          <a:prstGeom prst="line">
            <a:avLst/>
          </a:prstGeom>
          <a:ln w="57150">
            <a:solidFill>
              <a:srgbClr val="F05A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500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divider 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1C279-FC08-8D40-9AFD-56FCE6FCA655}"/>
              </a:ext>
            </a:extLst>
          </p:cNvPr>
          <p:cNvPicPr>
            <a:picLocks noChangeAspect="1"/>
          </p:cNvPicPr>
          <p:nvPr userDrawn="1"/>
        </p:nvPicPr>
        <p:blipFill rotWithShape="1">
          <a:blip r:embed="rId2"/>
          <a:srcRect l="66989"/>
          <a:stretch/>
        </p:blipFill>
        <p:spPr>
          <a:xfrm>
            <a:off x="8153400" y="-19088"/>
            <a:ext cx="4038596" cy="6877087"/>
          </a:xfrm>
          <a:prstGeom prst="rect">
            <a:avLst/>
          </a:prstGeom>
        </p:spPr>
      </p:pic>
      <p:sp>
        <p:nvSpPr>
          <p:cNvPr id="2" name="Title 1">
            <a:extLst>
              <a:ext uri="{FF2B5EF4-FFF2-40B4-BE49-F238E27FC236}">
                <a16:creationId xmlns:a16="http://schemas.microsoft.com/office/drawing/2014/main" id="{1502066C-D026-7541-82C7-CEC429CDE076}"/>
              </a:ext>
            </a:extLst>
          </p:cNvPr>
          <p:cNvSpPr>
            <a:spLocks noGrp="1"/>
          </p:cNvSpPr>
          <p:nvPr>
            <p:ph type="title"/>
          </p:nvPr>
        </p:nvSpPr>
        <p:spPr>
          <a:xfrm>
            <a:off x="831850" y="1457325"/>
            <a:ext cx="7905750" cy="2088516"/>
          </a:xfrm>
          <a:prstGeom prst="rect">
            <a:avLst/>
          </a:prstGeom>
        </p:spPr>
        <p:txBody>
          <a:bodyPr anchor="b"/>
          <a:lstStyle>
            <a:lvl1pPr>
              <a:defRPr sz="6000" b="1" i="0">
                <a:solidFill>
                  <a:srgbClr val="4D4E53"/>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49AC9F-0FEA-494A-82E6-18854589F7DF}"/>
              </a:ext>
            </a:extLst>
          </p:cNvPr>
          <p:cNvSpPr>
            <a:spLocks noGrp="1"/>
          </p:cNvSpPr>
          <p:nvPr>
            <p:ph type="body" idx="1" hasCustomPrompt="1"/>
          </p:nvPr>
        </p:nvSpPr>
        <p:spPr>
          <a:xfrm>
            <a:off x="874714" y="3898263"/>
            <a:ext cx="10515600" cy="1500187"/>
          </a:xfrm>
          <a:prstGeom prst="rect">
            <a:avLst/>
          </a:prstGeom>
        </p:spPr>
        <p:txBody>
          <a:bodyPr/>
          <a:lstStyle>
            <a:lvl1pPr marL="0" indent="0">
              <a:buNone/>
              <a:defRPr sz="2400" b="0" i="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subhead</a:t>
            </a:r>
          </a:p>
        </p:txBody>
      </p:sp>
      <p:pic>
        <p:nvPicPr>
          <p:cNvPr id="12" name="Picture 11">
            <a:extLst>
              <a:ext uri="{FF2B5EF4-FFF2-40B4-BE49-F238E27FC236}">
                <a16:creationId xmlns:a16="http://schemas.microsoft.com/office/drawing/2014/main" id="{8659BC56-5A2B-634C-A0B0-9B858CDD9052}"/>
              </a:ext>
            </a:extLst>
          </p:cNvPr>
          <p:cNvPicPr>
            <a:picLocks noChangeAspect="1"/>
          </p:cNvPicPr>
          <p:nvPr userDrawn="1"/>
        </p:nvPicPr>
        <p:blipFill>
          <a:blip r:embed="rId3"/>
          <a:srcRect/>
          <a:stretch/>
        </p:blipFill>
        <p:spPr>
          <a:xfrm>
            <a:off x="10672467" y="6096000"/>
            <a:ext cx="968967" cy="312706"/>
          </a:xfrm>
          <a:prstGeom prst="rect">
            <a:avLst/>
          </a:prstGeom>
        </p:spPr>
      </p:pic>
      <p:cxnSp>
        <p:nvCxnSpPr>
          <p:cNvPr id="8" name="Straight Connector 7">
            <a:extLst>
              <a:ext uri="{FF2B5EF4-FFF2-40B4-BE49-F238E27FC236}">
                <a16:creationId xmlns:a16="http://schemas.microsoft.com/office/drawing/2014/main" id="{2F90F64C-696E-AF4A-AEE7-1F8EE6D1BA8A}"/>
              </a:ext>
            </a:extLst>
          </p:cNvPr>
          <p:cNvCxnSpPr>
            <a:cxnSpLocks/>
          </p:cNvCxnSpPr>
          <p:nvPr userDrawn="1"/>
        </p:nvCxnSpPr>
        <p:spPr>
          <a:xfrm>
            <a:off x="955040" y="3718560"/>
            <a:ext cx="5598160" cy="0"/>
          </a:xfrm>
          <a:prstGeom prst="line">
            <a:avLst/>
          </a:prstGeom>
          <a:ln w="57150">
            <a:solidFill>
              <a:srgbClr val="F05A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625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divider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1C279-FC08-8D40-9AFD-56FCE6FCA655}"/>
              </a:ext>
            </a:extLst>
          </p:cNvPr>
          <p:cNvPicPr>
            <a:picLocks noChangeAspect="1"/>
          </p:cNvPicPr>
          <p:nvPr userDrawn="1"/>
        </p:nvPicPr>
        <p:blipFill rotWithShape="1">
          <a:blip r:embed="rId2"/>
          <a:srcRect l="66106"/>
          <a:stretch/>
        </p:blipFill>
        <p:spPr>
          <a:xfrm>
            <a:off x="8056880" y="0"/>
            <a:ext cx="4135116" cy="6858000"/>
          </a:xfrm>
          <a:prstGeom prst="rect">
            <a:avLst/>
          </a:prstGeom>
        </p:spPr>
      </p:pic>
      <p:sp>
        <p:nvSpPr>
          <p:cNvPr id="2" name="Title 1">
            <a:extLst>
              <a:ext uri="{FF2B5EF4-FFF2-40B4-BE49-F238E27FC236}">
                <a16:creationId xmlns:a16="http://schemas.microsoft.com/office/drawing/2014/main" id="{1502066C-D026-7541-82C7-CEC429CDE076}"/>
              </a:ext>
            </a:extLst>
          </p:cNvPr>
          <p:cNvSpPr>
            <a:spLocks noGrp="1"/>
          </p:cNvSpPr>
          <p:nvPr>
            <p:ph type="title"/>
          </p:nvPr>
        </p:nvSpPr>
        <p:spPr>
          <a:xfrm>
            <a:off x="831850" y="1457325"/>
            <a:ext cx="7905750" cy="2088516"/>
          </a:xfrm>
          <a:prstGeom prst="rect">
            <a:avLst/>
          </a:prstGeom>
        </p:spPr>
        <p:txBody>
          <a:bodyPr anchor="b"/>
          <a:lstStyle>
            <a:lvl1pPr>
              <a:defRPr sz="6000" b="1" i="0">
                <a:solidFill>
                  <a:srgbClr val="4D4E53"/>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49AC9F-0FEA-494A-82E6-18854589F7DF}"/>
              </a:ext>
            </a:extLst>
          </p:cNvPr>
          <p:cNvSpPr>
            <a:spLocks noGrp="1"/>
          </p:cNvSpPr>
          <p:nvPr>
            <p:ph type="body" idx="1" hasCustomPrompt="1"/>
          </p:nvPr>
        </p:nvSpPr>
        <p:spPr>
          <a:xfrm>
            <a:off x="874714" y="3898263"/>
            <a:ext cx="10515600" cy="1500187"/>
          </a:xfrm>
          <a:prstGeom prst="rect">
            <a:avLst/>
          </a:prstGeom>
        </p:spPr>
        <p:txBody>
          <a:bodyPr/>
          <a:lstStyle>
            <a:lvl1pPr marL="0" indent="0">
              <a:buNone/>
              <a:defRPr sz="2400" b="0" i="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subhead</a:t>
            </a:r>
          </a:p>
        </p:txBody>
      </p:sp>
      <p:pic>
        <p:nvPicPr>
          <p:cNvPr id="12" name="Picture 11">
            <a:extLst>
              <a:ext uri="{FF2B5EF4-FFF2-40B4-BE49-F238E27FC236}">
                <a16:creationId xmlns:a16="http://schemas.microsoft.com/office/drawing/2014/main" id="{B6F71F47-0179-F645-AF27-1D64A8940FF3}"/>
              </a:ext>
            </a:extLst>
          </p:cNvPr>
          <p:cNvPicPr>
            <a:picLocks noChangeAspect="1"/>
          </p:cNvPicPr>
          <p:nvPr userDrawn="1"/>
        </p:nvPicPr>
        <p:blipFill>
          <a:blip r:embed="rId3"/>
          <a:srcRect/>
          <a:stretch/>
        </p:blipFill>
        <p:spPr>
          <a:xfrm>
            <a:off x="10591800" y="6097602"/>
            <a:ext cx="1130301" cy="365300"/>
          </a:xfrm>
          <a:prstGeom prst="rect">
            <a:avLst/>
          </a:prstGeom>
        </p:spPr>
      </p:pic>
      <p:cxnSp>
        <p:nvCxnSpPr>
          <p:cNvPr id="8" name="Straight Connector 7">
            <a:extLst>
              <a:ext uri="{FF2B5EF4-FFF2-40B4-BE49-F238E27FC236}">
                <a16:creationId xmlns:a16="http://schemas.microsoft.com/office/drawing/2014/main" id="{CD5D743F-9B84-7247-BA5A-73A04E49F98D}"/>
              </a:ext>
            </a:extLst>
          </p:cNvPr>
          <p:cNvCxnSpPr>
            <a:cxnSpLocks/>
          </p:cNvCxnSpPr>
          <p:nvPr userDrawn="1"/>
        </p:nvCxnSpPr>
        <p:spPr>
          <a:xfrm>
            <a:off x="955040" y="3718560"/>
            <a:ext cx="5598160" cy="0"/>
          </a:xfrm>
          <a:prstGeom prst="line">
            <a:avLst/>
          </a:prstGeom>
          <a:ln w="57150">
            <a:solidFill>
              <a:srgbClr val="F05A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855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2_Section divider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1C279-FC08-8D40-9AFD-56FCE6FCA655}"/>
              </a:ext>
            </a:extLst>
          </p:cNvPr>
          <p:cNvPicPr>
            <a:picLocks noChangeAspect="1"/>
          </p:cNvPicPr>
          <p:nvPr userDrawn="1"/>
        </p:nvPicPr>
        <p:blipFill rotWithShape="1">
          <a:blip r:embed="rId2"/>
          <a:srcRect l="68147"/>
          <a:stretch/>
        </p:blipFill>
        <p:spPr>
          <a:xfrm>
            <a:off x="8305800" y="0"/>
            <a:ext cx="3886196" cy="6858000"/>
          </a:xfrm>
          <a:prstGeom prst="rect">
            <a:avLst/>
          </a:prstGeom>
        </p:spPr>
      </p:pic>
      <p:sp>
        <p:nvSpPr>
          <p:cNvPr id="2" name="Title 1">
            <a:extLst>
              <a:ext uri="{FF2B5EF4-FFF2-40B4-BE49-F238E27FC236}">
                <a16:creationId xmlns:a16="http://schemas.microsoft.com/office/drawing/2014/main" id="{1502066C-D026-7541-82C7-CEC429CDE076}"/>
              </a:ext>
            </a:extLst>
          </p:cNvPr>
          <p:cNvSpPr>
            <a:spLocks noGrp="1"/>
          </p:cNvSpPr>
          <p:nvPr>
            <p:ph type="title"/>
          </p:nvPr>
        </p:nvSpPr>
        <p:spPr>
          <a:xfrm>
            <a:off x="831850" y="1457325"/>
            <a:ext cx="7905750" cy="2088516"/>
          </a:xfrm>
          <a:prstGeom prst="rect">
            <a:avLst/>
          </a:prstGeom>
        </p:spPr>
        <p:txBody>
          <a:bodyPr anchor="b"/>
          <a:lstStyle>
            <a:lvl1pPr>
              <a:defRPr sz="6000" b="1" i="0">
                <a:solidFill>
                  <a:srgbClr val="4D4E53"/>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49AC9F-0FEA-494A-82E6-18854589F7DF}"/>
              </a:ext>
            </a:extLst>
          </p:cNvPr>
          <p:cNvSpPr>
            <a:spLocks noGrp="1"/>
          </p:cNvSpPr>
          <p:nvPr>
            <p:ph type="body" idx="1" hasCustomPrompt="1"/>
          </p:nvPr>
        </p:nvSpPr>
        <p:spPr>
          <a:xfrm>
            <a:off x="874714" y="3898263"/>
            <a:ext cx="10515600" cy="1500187"/>
          </a:xfrm>
          <a:prstGeom prst="rect">
            <a:avLst/>
          </a:prstGeom>
        </p:spPr>
        <p:txBody>
          <a:bodyPr/>
          <a:lstStyle>
            <a:lvl1pPr marL="0" indent="0">
              <a:buNone/>
              <a:defRPr sz="2400" b="0" i="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subhead</a:t>
            </a:r>
          </a:p>
        </p:txBody>
      </p:sp>
      <p:pic>
        <p:nvPicPr>
          <p:cNvPr id="12" name="Picture 11">
            <a:extLst>
              <a:ext uri="{FF2B5EF4-FFF2-40B4-BE49-F238E27FC236}">
                <a16:creationId xmlns:a16="http://schemas.microsoft.com/office/drawing/2014/main" id="{D4637AA3-0C47-0B43-B44B-276DC6380DFE}"/>
              </a:ext>
            </a:extLst>
          </p:cNvPr>
          <p:cNvPicPr>
            <a:picLocks noChangeAspect="1"/>
          </p:cNvPicPr>
          <p:nvPr userDrawn="1"/>
        </p:nvPicPr>
        <p:blipFill>
          <a:blip r:embed="rId3"/>
          <a:srcRect/>
          <a:stretch/>
        </p:blipFill>
        <p:spPr>
          <a:xfrm>
            <a:off x="10672467" y="6096000"/>
            <a:ext cx="968967" cy="312706"/>
          </a:xfrm>
          <a:prstGeom prst="rect">
            <a:avLst/>
          </a:prstGeom>
        </p:spPr>
      </p:pic>
      <p:cxnSp>
        <p:nvCxnSpPr>
          <p:cNvPr id="8" name="Straight Connector 7">
            <a:extLst>
              <a:ext uri="{FF2B5EF4-FFF2-40B4-BE49-F238E27FC236}">
                <a16:creationId xmlns:a16="http://schemas.microsoft.com/office/drawing/2014/main" id="{13CAF16C-EF82-4545-A38E-E685441364F2}"/>
              </a:ext>
            </a:extLst>
          </p:cNvPr>
          <p:cNvCxnSpPr>
            <a:cxnSpLocks/>
          </p:cNvCxnSpPr>
          <p:nvPr userDrawn="1"/>
        </p:nvCxnSpPr>
        <p:spPr>
          <a:xfrm>
            <a:off x="955040" y="3718560"/>
            <a:ext cx="5598160" cy="0"/>
          </a:xfrm>
          <a:prstGeom prst="line">
            <a:avLst/>
          </a:prstGeom>
          <a:ln w="57150">
            <a:solidFill>
              <a:srgbClr val="F05A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626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divider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1C279-FC08-8D40-9AFD-56FCE6FCA655}"/>
              </a:ext>
            </a:extLst>
          </p:cNvPr>
          <p:cNvPicPr>
            <a:picLocks noChangeAspect="1"/>
          </p:cNvPicPr>
          <p:nvPr userDrawn="1"/>
        </p:nvPicPr>
        <p:blipFill rotWithShape="1">
          <a:blip r:embed="rId2"/>
          <a:srcRect l="68750"/>
          <a:stretch/>
        </p:blipFill>
        <p:spPr>
          <a:xfrm>
            <a:off x="8382000" y="-2"/>
            <a:ext cx="3809999" cy="6853340"/>
          </a:xfrm>
          <a:prstGeom prst="rect">
            <a:avLst/>
          </a:prstGeom>
        </p:spPr>
      </p:pic>
      <p:sp>
        <p:nvSpPr>
          <p:cNvPr id="2" name="Title 1">
            <a:extLst>
              <a:ext uri="{FF2B5EF4-FFF2-40B4-BE49-F238E27FC236}">
                <a16:creationId xmlns:a16="http://schemas.microsoft.com/office/drawing/2014/main" id="{1502066C-D026-7541-82C7-CEC429CDE076}"/>
              </a:ext>
            </a:extLst>
          </p:cNvPr>
          <p:cNvSpPr>
            <a:spLocks noGrp="1"/>
          </p:cNvSpPr>
          <p:nvPr>
            <p:ph type="title"/>
          </p:nvPr>
        </p:nvSpPr>
        <p:spPr>
          <a:xfrm>
            <a:off x="831850" y="1457325"/>
            <a:ext cx="7905750" cy="2088516"/>
          </a:xfrm>
          <a:prstGeom prst="rect">
            <a:avLst/>
          </a:prstGeom>
        </p:spPr>
        <p:txBody>
          <a:bodyPr anchor="b"/>
          <a:lstStyle>
            <a:lvl1pPr>
              <a:defRPr sz="6000" b="1" i="0">
                <a:solidFill>
                  <a:srgbClr val="4D4E53"/>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49AC9F-0FEA-494A-82E6-18854589F7DF}"/>
              </a:ext>
            </a:extLst>
          </p:cNvPr>
          <p:cNvSpPr>
            <a:spLocks noGrp="1"/>
          </p:cNvSpPr>
          <p:nvPr>
            <p:ph type="body" idx="1" hasCustomPrompt="1"/>
          </p:nvPr>
        </p:nvSpPr>
        <p:spPr>
          <a:xfrm>
            <a:off x="874714" y="3898263"/>
            <a:ext cx="10515600" cy="1500187"/>
          </a:xfrm>
          <a:prstGeom prst="rect">
            <a:avLst/>
          </a:prstGeom>
        </p:spPr>
        <p:txBody>
          <a:bodyPr/>
          <a:lstStyle>
            <a:lvl1pPr marL="0" indent="0">
              <a:buNone/>
              <a:defRPr sz="2400" b="0" i="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subhead</a:t>
            </a:r>
          </a:p>
        </p:txBody>
      </p:sp>
      <p:pic>
        <p:nvPicPr>
          <p:cNvPr id="12" name="Picture 11">
            <a:extLst>
              <a:ext uri="{FF2B5EF4-FFF2-40B4-BE49-F238E27FC236}">
                <a16:creationId xmlns:a16="http://schemas.microsoft.com/office/drawing/2014/main" id="{24B3ADE8-66A0-CA42-A483-5BD3F42C01E2}"/>
              </a:ext>
            </a:extLst>
          </p:cNvPr>
          <p:cNvPicPr>
            <a:picLocks noChangeAspect="1"/>
          </p:cNvPicPr>
          <p:nvPr userDrawn="1"/>
        </p:nvPicPr>
        <p:blipFill>
          <a:blip r:embed="rId3"/>
          <a:srcRect/>
          <a:stretch/>
        </p:blipFill>
        <p:spPr>
          <a:xfrm>
            <a:off x="10672467" y="6096000"/>
            <a:ext cx="968967" cy="312706"/>
          </a:xfrm>
          <a:prstGeom prst="rect">
            <a:avLst/>
          </a:prstGeom>
        </p:spPr>
      </p:pic>
      <p:cxnSp>
        <p:nvCxnSpPr>
          <p:cNvPr id="8" name="Straight Connector 7">
            <a:extLst>
              <a:ext uri="{FF2B5EF4-FFF2-40B4-BE49-F238E27FC236}">
                <a16:creationId xmlns:a16="http://schemas.microsoft.com/office/drawing/2014/main" id="{E66D37C4-1A59-7E4E-851F-1E5E1A21CABA}"/>
              </a:ext>
            </a:extLst>
          </p:cNvPr>
          <p:cNvCxnSpPr>
            <a:cxnSpLocks/>
          </p:cNvCxnSpPr>
          <p:nvPr userDrawn="1"/>
        </p:nvCxnSpPr>
        <p:spPr>
          <a:xfrm>
            <a:off x="955040" y="3718560"/>
            <a:ext cx="5598160" cy="0"/>
          </a:xfrm>
          <a:prstGeom prst="line">
            <a:avLst/>
          </a:prstGeom>
          <a:ln w="57150">
            <a:solidFill>
              <a:srgbClr val="F05A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32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F72CFDE-3917-EF4B-B51F-8BD3D048D1D4}"/>
              </a:ext>
            </a:extLst>
          </p:cNvPr>
          <p:cNvSpPr>
            <a:spLocks noGrp="1"/>
          </p:cNvSpPr>
          <p:nvPr>
            <p:ph type="sldNum" sz="quarter" idx="4"/>
          </p:nvPr>
        </p:nvSpPr>
        <p:spPr>
          <a:xfrm>
            <a:off x="0" y="6492875"/>
            <a:ext cx="2743200" cy="365125"/>
          </a:xfrm>
          <a:prstGeom prst="rect">
            <a:avLst/>
          </a:prstGeom>
        </p:spPr>
        <p:txBody>
          <a:bodyPr vert="horz" lIns="91440" tIns="45720" rIns="91440" bIns="45720" rtlCol="0" anchor="ctr"/>
          <a:lstStyle>
            <a:lvl1pPr algn="l">
              <a:defRPr sz="1200" b="1" i="0">
                <a:solidFill>
                  <a:schemeClr val="tx1"/>
                </a:solidFill>
                <a:latin typeface="Arial" panose="020B0604020202020204" pitchFamily="34" charset="0"/>
                <a:cs typeface="Arial" panose="020B0604020202020204" pitchFamily="34" charset="0"/>
              </a:defRPr>
            </a:lvl1pPr>
          </a:lstStyle>
          <a:p>
            <a:fld id="{05E02EE5-E611-3446-B256-5BC5E39B139D}" type="slidenum">
              <a:rPr lang="en-US" smtClean="0"/>
              <a:pPr/>
              <a:t>‹#›</a:t>
            </a:fld>
            <a:endParaRPr lang="en-US" dirty="0"/>
          </a:p>
        </p:txBody>
      </p:sp>
    </p:spTree>
    <p:extLst>
      <p:ext uri="{BB962C8B-B14F-4D97-AF65-F5344CB8AC3E}">
        <p14:creationId xmlns:p14="http://schemas.microsoft.com/office/powerpoint/2010/main" val="2582007802"/>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1" r:id="rId3"/>
    <p:sldLayoutId id="2147483662" r:id="rId4"/>
    <p:sldLayoutId id="2147483663" r:id="rId5"/>
    <p:sldLayoutId id="2147483667" r:id="rId6"/>
    <p:sldLayoutId id="2147483672" r:id="rId7"/>
    <p:sldLayoutId id="2147483674" r:id="rId8"/>
    <p:sldLayoutId id="2147483673" r:id="rId9"/>
    <p:sldLayoutId id="2147483675" r:id="rId10"/>
    <p:sldLayoutId id="2147483680" r:id="rId11"/>
    <p:sldLayoutId id="2147483678" r:id="rId12"/>
    <p:sldLayoutId id="2147483679" r:id="rId13"/>
    <p:sldLayoutId id="2147483681" r:id="rId14"/>
    <p:sldLayoutId id="2147483668" r:id="rId15"/>
    <p:sldLayoutId id="2147483669" r:id="rId16"/>
    <p:sldLayoutId id="2147483670" r:id="rId17"/>
    <p:sldLayoutId id="2147483671" r:id="rId18"/>
    <p:sldLayoutId id="2147483676"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kansasgasservice.com/"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hyperlink" Target="https://www.kansasgasservice.com/choose-gas/business-services/gas-suppliers" TargetMode="Externa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hyperlink" Target="https://www.kansasgasservice.com/rate-information/tariffs" TargetMode="Externa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hyperlink" Target="https://www.kansasgasservice.com/media/KGS/Tariffs/GTC11.pdf" TargetMode="Externa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hyperlink" Target="https://www.kansasgasservice.com/media/KGS/Tariffs/GTC11.pdf" TargetMode="Externa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hyperlink" Target="https://www.kansas811.com" TargetMode="Externa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hyperlink" Target="https://ir.eia.gov/ngs/ngs.html" TargetMode="External"/><Relationship Id="rId2" Type="http://schemas.openxmlformats.org/officeDocument/2006/relationships/hyperlink" Target="https://www.eia.gov/outlooks/steo/" TargetMode="Externa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eg"/><Relationship Id="rId9" Type="http://schemas.openxmlformats.org/officeDocument/2006/relationships/image" Target="../media/image37.png"/></Relationships>
</file>

<file path=ppt/slides/_rels/slide57.xml.rels><?xml version="1.0" encoding="UTF-8" standalone="yes"?>
<Relationships xmlns="http://schemas.openxmlformats.org/package/2006/relationships"><Relationship Id="rId8" Type="http://schemas.openxmlformats.org/officeDocument/2006/relationships/hyperlink" Target="mailto:yan.browning@onegas.com" TargetMode="External"/><Relationship Id="rId13" Type="http://schemas.openxmlformats.org/officeDocument/2006/relationships/image" Target="../media/image42.png"/><Relationship Id="rId3" Type="http://schemas.openxmlformats.org/officeDocument/2006/relationships/hyperlink" Target="mailto:carrie.shankar@onegas.com" TargetMode="External"/><Relationship Id="rId7" Type="http://schemas.openxmlformats.org/officeDocument/2006/relationships/hyperlink" Target="mailto:cris.powell@onegas.com" TargetMode="External"/><Relationship Id="rId12" Type="http://schemas.openxmlformats.org/officeDocument/2006/relationships/image" Target="../media/image41.png"/><Relationship Id="rId2" Type="http://schemas.openxmlformats.org/officeDocument/2006/relationships/hyperlink" Target="mailto:susan.marx@onegas.com" TargetMode="External"/><Relationship Id="rId1" Type="http://schemas.openxmlformats.org/officeDocument/2006/relationships/slideLayout" Target="../slideLayouts/slideLayout15.xml"/><Relationship Id="rId6" Type="http://schemas.openxmlformats.org/officeDocument/2006/relationships/hyperlink" Target="mailto:tonya.kohr@onegas.com" TargetMode="External"/><Relationship Id="rId11" Type="http://schemas.openxmlformats.org/officeDocument/2006/relationships/image" Target="../media/image40.jpeg"/><Relationship Id="rId5" Type="http://schemas.openxmlformats.org/officeDocument/2006/relationships/image" Target="../media/image38.jpeg"/><Relationship Id="rId10" Type="http://schemas.openxmlformats.org/officeDocument/2006/relationships/image" Target="../media/image39.jpeg"/><Relationship Id="rId4" Type="http://schemas.openxmlformats.org/officeDocument/2006/relationships/hyperlink" Target="mailto:debbie.ferguson@onegas.com" TargetMode="External"/><Relationship Id="rId9" Type="http://schemas.openxmlformats.org/officeDocument/2006/relationships/hyperlink" Target="mailto:ron.ediger@onegas.com" TargetMode="External"/><Relationship Id="rId14" Type="http://schemas.openxmlformats.org/officeDocument/2006/relationships/image" Target="../media/image4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25095ED8-F96C-B448-AE8A-48EF2250A94A}"/>
              </a:ext>
            </a:extLst>
          </p:cNvPr>
          <p:cNvSpPr>
            <a:spLocks noGrp="1"/>
          </p:cNvSpPr>
          <p:nvPr>
            <p:ph type="subTitle" idx="1"/>
          </p:nvPr>
        </p:nvSpPr>
        <p:spPr>
          <a:xfrm>
            <a:off x="1676400" y="3610392"/>
            <a:ext cx="8534400" cy="584199"/>
          </a:xfrm>
        </p:spPr>
        <p:txBody>
          <a:bodyPr>
            <a:noAutofit/>
          </a:bodyPr>
          <a:lstStyle/>
          <a:p>
            <a:r>
              <a:rPr lang="en-US" sz="4000" b="1" dirty="0">
                <a:solidFill>
                  <a:srgbClr val="4D4E53"/>
                </a:solidFill>
              </a:rPr>
              <a:t>Winter Prep 2023-2024</a:t>
            </a:r>
          </a:p>
        </p:txBody>
      </p:sp>
      <p:pic>
        <p:nvPicPr>
          <p:cNvPr id="3" name="Picture 2">
            <a:extLst>
              <a:ext uri="{FF2B5EF4-FFF2-40B4-BE49-F238E27FC236}">
                <a16:creationId xmlns:a16="http://schemas.microsoft.com/office/drawing/2014/main" id="{CB5FE7D4-A75D-234F-9D21-3ED684414EC3}"/>
              </a:ext>
            </a:extLst>
          </p:cNvPr>
          <p:cNvPicPr>
            <a:picLocks noChangeAspect="1"/>
          </p:cNvPicPr>
          <p:nvPr/>
        </p:nvPicPr>
        <p:blipFill>
          <a:blip r:embed="rId2"/>
          <a:srcRect/>
          <a:stretch/>
        </p:blipFill>
        <p:spPr>
          <a:xfrm>
            <a:off x="1676400" y="1596182"/>
            <a:ext cx="5671050" cy="1832818"/>
          </a:xfrm>
          <a:prstGeom prst="rect">
            <a:avLst/>
          </a:prstGeom>
        </p:spPr>
      </p:pic>
    </p:spTree>
    <p:extLst>
      <p:ext uri="{BB962C8B-B14F-4D97-AF65-F5344CB8AC3E}">
        <p14:creationId xmlns:p14="http://schemas.microsoft.com/office/powerpoint/2010/main" val="4130074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Wellhead to Burner Tip</a:t>
            </a:r>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10</a:t>
            </a:fld>
            <a:endParaRPr lang="en-US" dirty="0"/>
          </a:p>
        </p:txBody>
      </p:sp>
      <p:pic>
        <p:nvPicPr>
          <p:cNvPr id="2" name="Content Placeholder 6" descr="Diagram&#10;&#10;Description automatically generated">
            <a:extLst>
              <a:ext uri="{FF2B5EF4-FFF2-40B4-BE49-F238E27FC236}">
                <a16:creationId xmlns:a16="http://schemas.microsoft.com/office/drawing/2014/main" id="{131C3635-4482-6522-E673-036C95268521}"/>
              </a:ext>
            </a:extLst>
          </p:cNvPr>
          <p:cNvPicPr>
            <a:picLocks noGrp="1" noChangeAspect="1"/>
          </p:cNvPicPr>
          <p:nvPr>
            <p:ph idx="10"/>
          </p:nvPr>
        </p:nvPicPr>
        <p:blipFill>
          <a:blip r:embed="rId2"/>
          <a:stretch>
            <a:fillRect/>
          </a:stretch>
        </p:blipFill>
        <p:spPr>
          <a:xfrm>
            <a:off x="1981199" y="1066801"/>
            <a:ext cx="7810527" cy="5141656"/>
          </a:xfrm>
        </p:spPr>
      </p:pic>
    </p:spTree>
    <p:extLst>
      <p:ext uri="{BB962C8B-B14F-4D97-AF65-F5344CB8AC3E}">
        <p14:creationId xmlns:p14="http://schemas.microsoft.com/office/powerpoint/2010/main" val="2688893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How Does Natural Gas Get to My Business?</a:t>
            </a:r>
          </a:p>
        </p:txBody>
      </p:sp>
      <p:sp>
        <p:nvSpPr>
          <p:cNvPr id="5" name="Content Placeholder 4">
            <a:extLst>
              <a:ext uri="{FF2B5EF4-FFF2-40B4-BE49-F238E27FC236}">
                <a16:creationId xmlns:a16="http://schemas.microsoft.com/office/drawing/2014/main" id="{1FFC4BDB-7CD6-890B-B29F-4EA101294D53}"/>
              </a:ext>
            </a:extLst>
          </p:cNvPr>
          <p:cNvSpPr>
            <a:spLocks noGrp="1"/>
          </p:cNvSpPr>
          <p:nvPr>
            <p:ph idx="1"/>
          </p:nvPr>
        </p:nvSpPr>
        <p:spPr/>
        <p:txBody>
          <a:bodyPr/>
          <a:lstStyle/>
          <a:p>
            <a:r>
              <a:rPr lang="en-US" dirty="0"/>
              <a:t>Process</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457200" y="1505326"/>
            <a:ext cx="10515600" cy="4351338"/>
          </a:xfrm>
        </p:spPr>
        <p:txBody>
          <a:bodyPr lIns="91440" tIns="45720" rIns="91440" bIns="45720" anchor="t">
            <a:noAutofit/>
          </a:bodyPr>
          <a:lstStyle/>
          <a:p>
            <a:pPr>
              <a:lnSpc>
                <a:spcPct val="100000"/>
              </a:lnSpc>
              <a:spcBef>
                <a:spcPts val="1200"/>
              </a:spcBef>
            </a:pPr>
            <a:r>
              <a:rPr lang="en-US" sz="2400" dirty="0">
                <a:latin typeface="Arial"/>
                <a:cs typeface="Arial"/>
              </a:rPr>
              <a:t>Producers drill and operate gas wells</a:t>
            </a:r>
          </a:p>
          <a:p>
            <a:pPr>
              <a:lnSpc>
                <a:spcPct val="100000"/>
              </a:lnSpc>
              <a:spcBef>
                <a:spcPts val="1200"/>
              </a:spcBef>
            </a:pPr>
            <a:r>
              <a:rPr lang="en-US" sz="2400" dirty="0">
                <a:latin typeface="Arial"/>
                <a:cs typeface="Arial"/>
              </a:rPr>
              <a:t>Gathering systems are used to bring raw natural gas to a processing plant</a:t>
            </a:r>
          </a:p>
          <a:p>
            <a:pPr>
              <a:lnSpc>
                <a:spcPct val="100000"/>
              </a:lnSpc>
              <a:spcBef>
                <a:spcPts val="1200"/>
              </a:spcBef>
            </a:pPr>
            <a:r>
              <a:rPr lang="en-US" sz="2400" dirty="0">
                <a:latin typeface="Arial"/>
                <a:cs typeface="Arial"/>
              </a:rPr>
              <a:t>Processed natural gas is delivered to a transmission pipeline</a:t>
            </a:r>
          </a:p>
          <a:p>
            <a:pPr>
              <a:lnSpc>
                <a:spcPct val="100000"/>
              </a:lnSpc>
              <a:spcBef>
                <a:spcPts val="1200"/>
              </a:spcBef>
            </a:pPr>
            <a:r>
              <a:rPr lang="en-US" sz="2400" dirty="0">
                <a:latin typeface="Arial"/>
                <a:cs typeface="Arial"/>
              </a:rPr>
              <a:t>Pipelines provide high pressure transmission – federal or state regulation</a:t>
            </a:r>
          </a:p>
          <a:p>
            <a:pPr>
              <a:lnSpc>
                <a:spcPct val="100000"/>
              </a:lnSpc>
              <a:spcBef>
                <a:spcPts val="1200"/>
              </a:spcBef>
            </a:pPr>
            <a:r>
              <a:rPr lang="en-US" sz="2400" dirty="0">
                <a:latin typeface="Arial"/>
                <a:cs typeface="Arial"/>
              </a:rPr>
              <a:t>3rd party gas marketer (choice of many) buys and delivers </a:t>
            </a:r>
            <a:r>
              <a:rPr lang="en-US" dirty="0">
                <a:latin typeface="Arial"/>
                <a:cs typeface="Arial"/>
              </a:rPr>
              <a:t>natural gas</a:t>
            </a:r>
            <a:r>
              <a:rPr lang="en-US" sz="2400" dirty="0">
                <a:latin typeface="Arial"/>
                <a:cs typeface="Arial"/>
              </a:rPr>
              <a:t> to the appropriate town border station – unregulated</a:t>
            </a:r>
          </a:p>
          <a:p>
            <a:pPr>
              <a:lnSpc>
                <a:spcPct val="100000"/>
              </a:lnSpc>
              <a:spcBef>
                <a:spcPts val="1200"/>
              </a:spcBef>
            </a:pPr>
            <a:r>
              <a:rPr lang="en-US" sz="2400" dirty="0">
                <a:latin typeface="Arial"/>
                <a:cs typeface="Arial"/>
              </a:rPr>
              <a:t>Local Distribution Company (Kansas Gas Service) moves the </a:t>
            </a:r>
            <a:r>
              <a:rPr lang="en-US" dirty="0">
                <a:latin typeface="Arial"/>
                <a:cs typeface="Arial"/>
              </a:rPr>
              <a:t>natural gas</a:t>
            </a:r>
            <a:r>
              <a:rPr lang="en-US" sz="2400" dirty="0">
                <a:latin typeface="Arial"/>
                <a:cs typeface="Arial"/>
              </a:rPr>
              <a:t> from the town border to your location – state regulation</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11</a:t>
            </a:fld>
            <a:endParaRPr lang="en-US" dirty="0"/>
          </a:p>
        </p:txBody>
      </p:sp>
    </p:spTree>
    <p:extLst>
      <p:ext uri="{BB962C8B-B14F-4D97-AF65-F5344CB8AC3E}">
        <p14:creationId xmlns:p14="http://schemas.microsoft.com/office/powerpoint/2010/main" val="810585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4285-C738-B247-9EEF-821842F45355}"/>
              </a:ext>
            </a:extLst>
          </p:cNvPr>
          <p:cNvSpPr>
            <a:spLocks noGrp="1"/>
          </p:cNvSpPr>
          <p:nvPr>
            <p:ph type="title"/>
          </p:nvPr>
        </p:nvSpPr>
        <p:spPr>
          <a:xfrm>
            <a:off x="831850" y="1457325"/>
            <a:ext cx="8921750" cy="2088516"/>
          </a:xfrm>
        </p:spPr>
        <p:txBody>
          <a:bodyPr/>
          <a:lstStyle/>
          <a:p>
            <a:r>
              <a:rPr lang="en-US" sz="5400" dirty="0"/>
              <a:t>Transportation Tariffs</a:t>
            </a:r>
          </a:p>
        </p:txBody>
      </p:sp>
      <p:sp>
        <p:nvSpPr>
          <p:cNvPr id="3" name="Text Placeholder 2">
            <a:extLst>
              <a:ext uri="{FF2B5EF4-FFF2-40B4-BE49-F238E27FC236}">
                <a16:creationId xmlns:a16="http://schemas.microsoft.com/office/drawing/2014/main" id="{0248CC76-4BED-BF4C-898E-B22AFD6D3291}"/>
              </a:ext>
            </a:extLst>
          </p:cNvPr>
          <p:cNvSpPr>
            <a:spLocks noGrp="1"/>
          </p:cNvSpPr>
          <p:nvPr>
            <p:ph type="body" idx="1"/>
          </p:nvPr>
        </p:nvSpPr>
        <p:spPr/>
        <p:txBody>
          <a:bodyPr/>
          <a:lstStyle/>
          <a:p>
            <a:r>
              <a:rPr lang="en-US" dirty="0"/>
              <a:t>About Transport Service, Statistics, Qualifications, Requirements </a:t>
            </a:r>
          </a:p>
        </p:txBody>
      </p:sp>
    </p:spTree>
    <p:extLst>
      <p:ext uri="{BB962C8B-B14F-4D97-AF65-F5344CB8AC3E}">
        <p14:creationId xmlns:p14="http://schemas.microsoft.com/office/powerpoint/2010/main" val="381572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What is Transportation Service? </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419100" y="1170364"/>
            <a:ext cx="11315700" cy="4351338"/>
          </a:xfrm>
        </p:spPr>
        <p:txBody>
          <a:bodyPr lIns="91440" tIns="45720" rIns="91440" bIns="45720" anchor="t">
            <a:noAutofit/>
          </a:bodyPr>
          <a:lstStyle/>
          <a:p>
            <a:r>
              <a:rPr lang="en-US" dirty="0">
                <a:latin typeface="Arial"/>
                <a:cs typeface="Arial"/>
              </a:rPr>
              <a:t>Provides the flexibility to make critical business decisions related to your natural gas supply requirements</a:t>
            </a:r>
          </a:p>
          <a:p>
            <a:endParaRPr lang="en-US" dirty="0"/>
          </a:p>
          <a:p>
            <a:endParaRPr lang="en-US" dirty="0"/>
          </a:p>
          <a:p>
            <a:endParaRPr lang="en-US" dirty="0"/>
          </a:p>
          <a:p>
            <a:endParaRPr lang="en-US" dirty="0"/>
          </a:p>
          <a:p>
            <a:r>
              <a:rPr lang="en-US" dirty="0">
                <a:latin typeface="Arial"/>
                <a:cs typeface="Arial"/>
              </a:rPr>
              <a:t>More information on our Transportation tariffs may be found by visiting </a:t>
            </a:r>
            <a:r>
              <a:rPr lang="en-US" dirty="0">
                <a:latin typeface="Arial"/>
                <a:cs typeface="Arial"/>
                <a:hlinkClick r:id="rId2"/>
              </a:rPr>
              <a:t>kansasgasservice.com</a:t>
            </a:r>
            <a:r>
              <a:rPr lang="en-US" dirty="0">
                <a:latin typeface="Arial"/>
                <a:cs typeface="Arial"/>
              </a:rPr>
              <a:t> and clicking on Choose Gas &gt; Transportation Services </a:t>
            </a:r>
            <a:endParaRPr lang="en-US" dirty="0"/>
          </a:p>
          <a:p>
            <a:endParaRPr lang="en-US" dirty="0"/>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13</a:t>
            </a:fld>
            <a:endParaRPr lang="en-US" dirty="0"/>
          </a:p>
        </p:txBody>
      </p:sp>
      <p:pic>
        <p:nvPicPr>
          <p:cNvPr id="2" name="Picture 1">
            <a:extLst>
              <a:ext uri="{FF2B5EF4-FFF2-40B4-BE49-F238E27FC236}">
                <a16:creationId xmlns:a16="http://schemas.microsoft.com/office/drawing/2014/main" id="{CFDAF9DC-8171-ED72-C34B-7BF61CB49CBA}"/>
              </a:ext>
            </a:extLst>
          </p:cNvPr>
          <p:cNvPicPr>
            <a:picLocks noChangeAspect="1"/>
          </p:cNvPicPr>
          <p:nvPr/>
        </p:nvPicPr>
        <p:blipFill>
          <a:blip r:embed="rId3"/>
          <a:stretch>
            <a:fillRect/>
          </a:stretch>
        </p:blipFill>
        <p:spPr>
          <a:xfrm>
            <a:off x="1066800" y="2535206"/>
            <a:ext cx="8610600" cy="1621654"/>
          </a:xfrm>
          <a:prstGeom prst="rect">
            <a:avLst/>
          </a:prstGeom>
        </p:spPr>
      </p:pic>
    </p:spTree>
    <p:extLst>
      <p:ext uri="{BB962C8B-B14F-4D97-AF65-F5344CB8AC3E}">
        <p14:creationId xmlns:p14="http://schemas.microsoft.com/office/powerpoint/2010/main" val="2380725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Kansas Gas Service Transportation</a:t>
            </a:r>
          </a:p>
        </p:txBody>
      </p:sp>
      <p:sp>
        <p:nvSpPr>
          <p:cNvPr id="5" name="Content Placeholder 4">
            <a:extLst>
              <a:ext uri="{FF2B5EF4-FFF2-40B4-BE49-F238E27FC236}">
                <a16:creationId xmlns:a16="http://schemas.microsoft.com/office/drawing/2014/main" id="{1FFC4BDB-7CD6-890B-B29F-4EA101294D53}"/>
              </a:ext>
            </a:extLst>
          </p:cNvPr>
          <p:cNvSpPr>
            <a:spLocks noGrp="1"/>
          </p:cNvSpPr>
          <p:nvPr>
            <p:ph idx="1"/>
          </p:nvPr>
        </p:nvSpPr>
        <p:spPr/>
        <p:txBody>
          <a:bodyPr/>
          <a:lstStyle/>
          <a:p>
            <a:r>
              <a:rPr lang="en-US" dirty="0"/>
              <a:t>Statistics</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p:txBody>
          <a:bodyPr/>
          <a:lstStyle/>
          <a:p>
            <a:pPr>
              <a:lnSpc>
                <a:spcPct val="100000"/>
              </a:lnSpc>
              <a:spcBef>
                <a:spcPts val="1200"/>
              </a:spcBef>
            </a:pPr>
            <a:r>
              <a:rPr lang="en-US" sz="2400" dirty="0"/>
              <a:t>Transportation service makes up more than half of the total natural gas that flows through the Kansas Gas Service distribution system</a:t>
            </a:r>
          </a:p>
          <a:p>
            <a:pPr>
              <a:lnSpc>
                <a:spcPct val="100000"/>
              </a:lnSpc>
              <a:spcBef>
                <a:spcPts val="1200"/>
              </a:spcBef>
            </a:pPr>
            <a:r>
              <a:rPr lang="en-US" sz="2400" dirty="0"/>
              <a:t>3,636 accounts</a:t>
            </a:r>
          </a:p>
          <a:p>
            <a:pPr>
              <a:lnSpc>
                <a:spcPct val="100000"/>
              </a:lnSpc>
              <a:spcBef>
                <a:spcPts val="1200"/>
              </a:spcBef>
            </a:pPr>
            <a:r>
              <a:rPr lang="en-US" sz="2400" dirty="0"/>
              <a:t>5,763 gas meters</a:t>
            </a:r>
          </a:p>
          <a:p>
            <a:pPr>
              <a:lnSpc>
                <a:spcPct val="100000"/>
              </a:lnSpc>
              <a:spcBef>
                <a:spcPts val="1200"/>
              </a:spcBef>
            </a:pPr>
            <a:r>
              <a:rPr lang="en-US" sz="2400" dirty="0"/>
              <a:t>20 active </a:t>
            </a:r>
            <a:r>
              <a:rPr lang="en-US" dirty="0"/>
              <a:t>t</a:t>
            </a:r>
            <a:r>
              <a:rPr lang="en-US" sz="2400" dirty="0"/>
              <a:t>hird-party </a:t>
            </a:r>
            <a:r>
              <a:rPr lang="en-US" dirty="0"/>
              <a:t>n</a:t>
            </a:r>
            <a:r>
              <a:rPr lang="en-US" sz="2400" dirty="0"/>
              <a:t>atural </a:t>
            </a:r>
            <a:r>
              <a:rPr lang="en-US" dirty="0"/>
              <a:t>g</a:t>
            </a:r>
            <a:r>
              <a:rPr lang="en-US" sz="2400" dirty="0"/>
              <a:t>as </a:t>
            </a:r>
            <a:r>
              <a:rPr lang="en-US" dirty="0"/>
              <a:t>s</a:t>
            </a:r>
            <a:r>
              <a:rPr lang="en-US" sz="2400" dirty="0"/>
              <a:t>uppliers</a:t>
            </a:r>
          </a:p>
          <a:p>
            <a:pPr lvl="1">
              <a:lnSpc>
                <a:spcPct val="100000"/>
              </a:lnSpc>
              <a:spcBef>
                <a:spcPts val="1200"/>
              </a:spcBef>
            </a:pPr>
            <a:r>
              <a:rPr lang="en-US" sz="2400" dirty="0"/>
              <a:t>Contact information of the approved third-party suppliers is available on our website at this link: </a:t>
            </a:r>
            <a:r>
              <a:rPr lang="en-US" sz="2400" dirty="0">
                <a:hlinkClick r:id="rId2"/>
              </a:rPr>
              <a:t>Kansas Gas Service – Natural Gas Transportation Services Third-Party Suppliers</a:t>
            </a:r>
            <a:endParaRPr lang="en-US" sz="2400" dirty="0"/>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14</a:t>
            </a:fld>
            <a:endParaRPr lang="en-US" dirty="0"/>
          </a:p>
        </p:txBody>
      </p:sp>
    </p:spTree>
    <p:extLst>
      <p:ext uri="{BB962C8B-B14F-4D97-AF65-F5344CB8AC3E}">
        <p14:creationId xmlns:p14="http://schemas.microsoft.com/office/powerpoint/2010/main" val="3055254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a:xfrm>
            <a:off x="242888" y="308582"/>
            <a:ext cx="11415712" cy="861782"/>
          </a:xfrm>
        </p:spPr>
        <p:txBody>
          <a:bodyPr>
            <a:normAutofit fontScale="90000"/>
          </a:bodyPr>
          <a:lstStyle/>
          <a:p>
            <a:r>
              <a:rPr lang="en-US" dirty="0"/>
              <a:t>Can Any Customer Qualify for Transportation Service?</a:t>
            </a:r>
          </a:p>
        </p:txBody>
      </p:sp>
      <p:sp>
        <p:nvSpPr>
          <p:cNvPr id="5" name="Content Placeholder 4">
            <a:extLst>
              <a:ext uri="{FF2B5EF4-FFF2-40B4-BE49-F238E27FC236}">
                <a16:creationId xmlns:a16="http://schemas.microsoft.com/office/drawing/2014/main" id="{1FFC4BDB-7CD6-890B-B29F-4EA101294D53}"/>
              </a:ext>
            </a:extLst>
          </p:cNvPr>
          <p:cNvSpPr>
            <a:spLocks noGrp="1"/>
          </p:cNvSpPr>
          <p:nvPr>
            <p:ph idx="1"/>
          </p:nvPr>
        </p:nvSpPr>
        <p:spPr/>
        <p:txBody>
          <a:bodyPr/>
          <a:lstStyle/>
          <a:p>
            <a:r>
              <a:rPr lang="en-US" dirty="0"/>
              <a:t>Qualifications </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p:txBody>
          <a:bodyPr/>
          <a:lstStyle/>
          <a:p>
            <a:r>
              <a:rPr lang="en-US" sz="2400" dirty="0"/>
              <a:t>Annual total usage of more than 800 Mcf (Mcf = 1,000 cubic ft)</a:t>
            </a:r>
          </a:p>
          <a:p>
            <a:r>
              <a:rPr lang="en-US" sz="2400" dirty="0"/>
              <a:t>Meters on contiguous property can be consolidated/aggregated for qualification</a:t>
            </a:r>
          </a:p>
          <a:p>
            <a:r>
              <a:rPr lang="en-US" sz="2400" dirty="0"/>
              <a:t>All K-12 schools and irrigators regardless of usage</a:t>
            </a:r>
          </a:p>
          <a:p>
            <a:r>
              <a:rPr lang="en-US" dirty="0"/>
              <a:t>Kansas Gas Service must receive all customer or customer’s Agent notices in writing, as well as a transportation affidavit, if applicable, for all account transitions by the 1</a:t>
            </a:r>
            <a:r>
              <a:rPr lang="en-US" baseline="30000" dirty="0"/>
              <a:t>st</a:t>
            </a:r>
            <a:r>
              <a:rPr lang="en-US" dirty="0"/>
              <a:t> day of the month preceding the month in which the initiation to enter or leave transportation service is requested.</a:t>
            </a:r>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15</a:t>
            </a:fld>
            <a:endParaRPr lang="en-US" dirty="0"/>
          </a:p>
        </p:txBody>
      </p:sp>
    </p:spTree>
    <p:extLst>
      <p:ext uri="{BB962C8B-B14F-4D97-AF65-F5344CB8AC3E}">
        <p14:creationId xmlns:p14="http://schemas.microsoft.com/office/powerpoint/2010/main" val="3432887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Do I Have to Stay on Transportation Service?</a:t>
            </a:r>
          </a:p>
        </p:txBody>
      </p:sp>
      <p:sp>
        <p:nvSpPr>
          <p:cNvPr id="5" name="Content Placeholder 4">
            <a:extLst>
              <a:ext uri="{FF2B5EF4-FFF2-40B4-BE49-F238E27FC236}">
                <a16:creationId xmlns:a16="http://schemas.microsoft.com/office/drawing/2014/main" id="{1FFC4BDB-7CD6-890B-B29F-4EA101294D53}"/>
              </a:ext>
            </a:extLst>
          </p:cNvPr>
          <p:cNvSpPr>
            <a:spLocks noGrp="1"/>
          </p:cNvSpPr>
          <p:nvPr>
            <p:ph idx="1"/>
          </p:nvPr>
        </p:nvSpPr>
        <p:spPr/>
        <p:txBody>
          <a:bodyPr/>
          <a:lstStyle/>
          <a:p>
            <a:r>
              <a:rPr lang="en-US" dirty="0"/>
              <a:t>Tariff Requirements </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p:txBody>
          <a:bodyPr/>
          <a:lstStyle/>
          <a:p>
            <a:pPr>
              <a:lnSpc>
                <a:spcPct val="100000"/>
              </a:lnSpc>
              <a:spcBef>
                <a:spcPts val="1200"/>
              </a:spcBef>
            </a:pPr>
            <a:r>
              <a:rPr lang="en-US" sz="2400" dirty="0"/>
              <a:t>Customer </a:t>
            </a:r>
            <a:r>
              <a:rPr lang="en-US" dirty="0"/>
              <a:t>may, after giving 30 days advance notice, elect to transition from transportation service to a general sales service tariff.  Upon making this transition, the account must remain on general sales service rate for a minimum of 12 months.</a:t>
            </a:r>
          </a:p>
          <a:p>
            <a:pPr>
              <a:lnSpc>
                <a:spcPct val="100000"/>
              </a:lnSpc>
              <a:spcBef>
                <a:spcPts val="1200"/>
              </a:spcBef>
            </a:pPr>
            <a:r>
              <a:rPr lang="en-US" sz="2400" b="1" dirty="0"/>
              <a:t>Do I have to qualify each year?</a:t>
            </a:r>
          </a:p>
          <a:p>
            <a:pPr lvl="1">
              <a:lnSpc>
                <a:spcPct val="100000"/>
              </a:lnSpc>
              <a:spcBef>
                <a:spcPts val="1200"/>
              </a:spcBef>
            </a:pPr>
            <a:r>
              <a:rPr lang="en-US" sz="2400" dirty="0"/>
              <a:t>No, there is no annual re-qualification to remain on transportation</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16</a:t>
            </a:fld>
            <a:endParaRPr lang="en-US" dirty="0"/>
          </a:p>
        </p:txBody>
      </p:sp>
    </p:spTree>
    <p:extLst>
      <p:ext uri="{BB962C8B-B14F-4D97-AF65-F5344CB8AC3E}">
        <p14:creationId xmlns:p14="http://schemas.microsoft.com/office/powerpoint/2010/main" val="18055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30676B-8E04-DE4A-A78A-49F837DD83D4}"/>
              </a:ext>
            </a:extLst>
          </p:cNvPr>
          <p:cNvSpPr>
            <a:spLocks noGrp="1"/>
          </p:cNvSpPr>
          <p:nvPr>
            <p:ph type="title"/>
          </p:nvPr>
        </p:nvSpPr>
        <p:spPr>
          <a:xfrm>
            <a:off x="831850" y="1600200"/>
            <a:ext cx="8388350" cy="1945641"/>
          </a:xfrm>
        </p:spPr>
        <p:txBody>
          <a:bodyPr/>
          <a:lstStyle/>
          <a:p>
            <a:r>
              <a:rPr lang="en-US" dirty="0"/>
              <a:t>Third Party Natural Gas Suppliers</a:t>
            </a:r>
          </a:p>
        </p:txBody>
      </p:sp>
    </p:spTree>
    <p:extLst>
      <p:ext uri="{BB962C8B-B14F-4D97-AF65-F5344CB8AC3E}">
        <p14:creationId xmlns:p14="http://schemas.microsoft.com/office/powerpoint/2010/main" val="2382884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What is a Natural Gas Supplier </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367937" y="1170364"/>
            <a:ext cx="10515600" cy="4351338"/>
          </a:xfrm>
        </p:spPr>
        <p:txBody>
          <a:bodyPr/>
          <a:lstStyle/>
          <a:p>
            <a:pPr>
              <a:lnSpc>
                <a:spcPct val="100000"/>
              </a:lnSpc>
              <a:spcBef>
                <a:spcPts val="1800"/>
              </a:spcBef>
            </a:pPr>
            <a:r>
              <a:rPr lang="en-US" sz="2400" dirty="0"/>
              <a:t>A third-party natural gas supplier purchases the natural gas commodity on your behalf from independent producers or major energy companies</a:t>
            </a:r>
          </a:p>
          <a:p>
            <a:pPr>
              <a:lnSpc>
                <a:spcPct val="100000"/>
              </a:lnSpc>
              <a:spcBef>
                <a:spcPts val="1800"/>
              </a:spcBef>
            </a:pPr>
            <a:r>
              <a:rPr lang="en-US" sz="2400" dirty="0"/>
              <a:t>Your contracted third-party natural gas supplier arranges delivery of your gas to your assigned town border station</a:t>
            </a:r>
          </a:p>
          <a:p>
            <a:pPr>
              <a:lnSpc>
                <a:spcPct val="100000"/>
              </a:lnSpc>
              <a:spcBef>
                <a:spcPts val="1800"/>
              </a:spcBef>
            </a:pPr>
            <a:r>
              <a:rPr lang="en-US" sz="2400" dirty="0"/>
              <a:t>Kansas Gas Service is not privy to the contracts between the customers and the third-party natural gas suppliers</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18</a:t>
            </a:fld>
            <a:endParaRPr lang="en-US" dirty="0"/>
          </a:p>
        </p:txBody>
      </p:sp>
    </p:spTree>
    <p:extLst>
      <p:ext uri="{BB962C8B-B14F-4D97-AF65-F5344CB8AC3E}">
        <p14:creationId xmlns:p14="http://schemas.microsoft.com/office/powerpoint/2010/main" val="1735733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A5608E-B5D4-41BE-6CBF-21844D0E04B6}"/>
              </a:ext>
            </a:extLst>
          </p:cNvPr>
          <p:cNvSpPr>
            <a:spLocks noGrp="1"/>
          </p:cNvSpPr>
          <p:nvPr>
            <p:ph type="title"/>
          </p:nvPr>
        </p:nvSpPr>
        <p:spPr/>
        <p:txBody>
          <a:bodyPr/>
          <a:lstStyle/>
          <a:p>
            <a:r>
              <a:rPr lang="en-US" dirty="0"/>
              <a:t>How Does the Natural Gas Supplier Notify </a:t>
            </a:r>
            <a:br>
              <a:rPr lang="en-US" dirty="0"/>
            </a:br>
            <a:r>
              <a:rPr lang="en-US" dirty="0"/>
              <a:t>Kansas Gas Service?</a:t>
            </a:r>
          </a:p>
        </p:txBody>
      </p:sp>
      <p:sp>
        <p:nvSpPr>
          <p:cNvPr id="7" name="Content Placeholder 6">
            <a:extLst>
              <a:ext uri="{FF2B5EF4-FFF2-40B4-BE49-F238E27FC236}">
                <a16:creationId xmlns:a16="http://schemas.microsoft.com/office/drawing/2014/main" id="{A5BE406D-13E3-B554-342F-01765B84D7AF}"/>
              </a:ext>
            </a:extLst>
          </p:cNvPr>
          <p:cNvSpPr>
            <a:spLocks noGrp="1"/>
          </p:cNvSpPr>
          <p:nvPr>
            <p:ph idx="1"/>
          </p:nvPr>
        </p:nvSpPr>
        <p:spPr/>
        <p:txBody>
          <a:bodyPr/>
          <a:lstStyle/>
          <a:p>
            <a:r>
              <a:rPr lang="en-US" dirty="0"/>
              <a:t>Nominations on your behalf</a:t>
            </a:r>
          </a:p>
          <a:p>
            <a:endParaRPr lang="en-US" dirty="0"/>
          </a:p>
        </p:txBody>
      </p:sp>
      <p:sp>
        <p:nvSpPr>
          <p:cNvPr id="4" name="Slide Number Placeholder 3">
            <a:extLst>
              <a:ext uri="{FF2B5EF4-FFF2-40B4-BE49-F238E27FC236}">
                <a16:creationId xmlns:a16="http://schemas.microsoft.com/office/drawing/2014/main" id="{E85F0EF1-B9CB-06E6-4060-7DC131F9EE47}"/>
              </a:ext>
            </a:extLst>
          </p:cNvPr>
          <p:cNvSpPr>
            <a:spLocks noGrp="1"/>
          </p:cNvSpPr>
          <p:nvPr>
            <p:ph type="sldNum" sz="quarter" idx="12"/>
          </p:nvPr>
        </p:nvSpPr>
        <p:spPr/>
        <p:txBody>
          <a:bodyPr/>
          <a:lstStyle/>
          <a:p>
            <a:fld id="{05E02EE5-E611-3446-B256-5BC5E39B139D}" type="slidenum">
              <a:rPr lang="en-US" smtClean="0"/>
              <a:pPr/>
              <a:t>19</a:t>
            </a:fld>
            <a:endParaRPr lang="en-US" dirty="0"/>
          </a:p>
        </p:txBody>
      </p:sp>
      <p:sp>
        <p:nvSpPr>
          <p:cNvPr id="8" name="Content Placeholder 7">
            <a:extLst>
              <a:ext uri="{FF2B5EF4-FFF2-40B4-BE49-F238E27FC236}">
                <a16:creationId xmlns:a16="http://schemas.microsoft.com/office/drawing/2014/main" id="{2D23DA84-01B2-82DE-ABA3-2D1A4E80910A}"/>
              </a:ext>
            </a:extLst>
          </p:cNvPr>
          <p:cNvSpPr>
            <a:spLocks noGrp="1"/>
          </p:cNvSpPr>
          <p:nvPr>
            <p:ph idx="10"/>
          </p:nvPr>
        </p:nvSpPr>
        <p:spPr>
          <a:xfrm>
            <a:off x="319087" y="1607277"/>
            <a:ext cx="10515600" cy="4351338"/>
          </a:xfrm>
        </p:spPr>
        <p:txBody>
          <a:bodyPr/>
          <a:lstStyle/>
          <a:p>
            <a:pPr>
              <a:lnSpc>
                <a:spcPct val="100000"/>
              </a:lnSpc>
              <a:spcBef>
                <a:spcPts val="1200"/>
              </a:spcBef>
            </a:pPr>
            <a:r>
              <a:rPr lang="en-US" sz="2400" dirty="0"/>
              <a:t>Your natural gas supplier notifies Kansas Gas Service and the pipeline of the total amount of natural gas they will deliver for their total aggregated pool of customers. Individual nominations are not required when a customer is part of an aggregated pool.  </a:t>
            </a:r>
          </a:p>
          <a:p>
            <a:pPr>
              <a:lnSpc>
                <a:spcPct val="100000"/>
              </a:lnSpc>
              <a:spcBef>
                <a:spcPts val="1200"/>
              </a:spcBef>
            </a:pPr>
            <a:r>
              <a:rPr lang="en-US" sz="2400" dirty="0"/>
              <a:t>Non-aggregated customers’ natural gas suppliers make the </a:t>
            </a:r>
          </a:p>
          <a:p>
            <a:pPr marL="0" indent="0">
              <a:lnSpc>
                <a:spcPct val="100000"/>
              </a:lnSpc>
              <a:spcBef>
                <a:spcPts val="1200"/>
              </a:spcBef>
              <a:buNone/>
            </a:pPr>
            <a:r>
              <a:rPr lang="en-US" sz="2400" dirty="0"/>
              <a:t>   notifications individually</a:t>
            </a:r>
          </a:p>
          <a:p>
            <a:endParaRPr lang="en-US" dirty="0"/>
          </a:p>
        </p:txBody>
      </p:sp>
    </p:spTree>
    <p:extLst>
      <p:ext uri="{BB962C8B-B14F-4D97-AF65-F5344CB8AC3E}">
        <p14:creationId xmlns:p14="http://schemas.microsoft.com/office/powerpoint/2010/main" val="3437148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90D2-FF6B-7A57-DE42-E1169CFA7100}"/>
              </a:ext>
            </a:extLst>
          </p:cNvPr>
          <p:cNvSpPr>
            <a:spLocks noGrp="1"/>
          </p:cNvSpPr>
          <p:nvPr>
            <p:ph type="title"/>
          </p:nvPr>
        </p:nvSpPr>
        <p:spPr/>
        <p:txBody>
          <a:bodyPr/>
          <a:lstStyle/>
          <a:p>
            <a:r>
              <a:rPr lang="en-US" dirty="0"/>
              <a:t>Kansas Gas Service Winter Preparation </a:t>
            </a:r>
          </a:p>
        </p:txBody>
      </p:sp>
      <p:sp>
        <p:nvSpPr>
          <p:cNvPr id="4" name="Slide Number Placeholder 3">
            <a:extLst>
              <a:ext uri="{FF2B5EF4-FFF2-40B4-BE49-F238E27FC236}">
                <a16:creationId xmlns:a16="http://schemas.microsoft.com/office/drawing/2014/main" id="{1881FAEE-9F5E-D0C7-F4ED-F4B639E04181}"/>
              </a:ext>
            </a:extLst>
          </p:cNvPr>
          <p:cNvSpPr>
            <a:spLocks noGrp="1"/>
          </p:cNvSpPr>
          <p:nvPr>
            <p:ph type="sldNum" sz="quarter" idx="12"/>
          </p:nvPr>
        </p:nvSpPr>
        <p:spPr/>
        <p:txBody>
          <a:bodyPr/>
          <a:lstStyle/>
          <a:p>
            <a:fld id="{05E02EE5-E611-3446-B256-5BC5E39B139D}" type="slidenum">
              <a:rPr lang="en-US" smtClean="0"/>
              <a:pPr/>
              <a:t>2</a:t>
            </a:fld>
            <a:endParaRPr lang="en-US" dirty="0"/>
          </a:p>
        </p:txBody>
      </p:sp>
      <p:sp>
        <p:nvSpPr>
          <p:cNvPr id="5" name="Content Placeholder 4">
            <a:extLst>
              <a:ext uri="{FF2B5EF4-FFF2-40B4-BE49-F238E27FC236}">
                <a16:creationId xmlns:a16="http://schemas.microsoft.com/office/drawing/2014/main" id="{6E4003C9-5457-0A43-F4C4-D96144753392}"/>
              </a:ext>
            </a:extLst>
          </p:cNvPr>
          <p:cNvSpPr>
            <a:spLocks noGrp="1"/>
          </p:cNvSpPr>
          <p:nvPr>
            <p:ph idx="10"/>
          </p:nvPr>
        </p:nvSpPr>
        <p:spPr>
          <a:xfrm>
            <a:off x="457200" y="1600200"/>
            <a:ext cx="11658600" cy="4351338"/>
          </a:xfrm>
        </p:spPr>
        <p:txBody>
          <a:bodyPr/>
          <a:lstStyle/>
          <a:p>
            <a:pPr marL="0" indent="0">
              <a:buNone/>
            </a:pPr>
            <a:r>
              <a:rPr lang="en-US" dirty="0">
                <a:effectLst/>
                <a:ea typeface="Calibri" panose="020F0502020204030204" pitchFamily="34" charset="0"/>
              </a:rPr>
              <a:t>This updated presentation includes frequently asked questions about transportation services, account eligibility, rates, billing and situations that might occur during winter. The presentation also provides information about the Kansas Gas Service tariff revisions effective January 1, 2024, on electronic </a:t>
            </a:r>
            <a:r>
              <a:rPr lang="en-US" dirty="0">
                <a:ea typeface="Calibri" panose="020F0502020204030204" pitchFamily="34" charset="0"/>
              </a:rPr>
              <a:t>f</a:t>
            </a:r>
            <a:r>
              <a:rPr lang="en-US" dirty="0">
                <a:effectLst/>
                <a:ea typeface="Calibri" panose="020F0502020204030204" pitchFamily="34" charset="0"/>
              </a:rPr>
              <a:t>low </a:t>
            </a:r>
            <a:r>
              <a:rPr lang="en-US" dirty="0">
                <a:ea typeface="Calibri" panose="020F0502020204030204" pitchFamily="34" charset="0"/>
              </a:rPr>
              <a:t>m</a:t>
            </a:r>
            <a:r>
              <a:rPr lang="en-US" dirty="0">
                <a:effectLst/>
                <a:ea typeface="Calibri" panose="020F0502020204030204" pitchFamily="34" charset="0"/>
              </a:rPr>
              <a:t>easurement (EFM) requirements, cash-out calculations, penalties and additional resourceful information. </a:t>
            </a:r>
          </a:p>
          <a:p>
            <a:endParaRPr lang="en-US" dirty="0"/>
          </a:p>
        </p:txBody>
      </p:sp>
    </p:spTree>
    <p:extLst>
      <p:ext uri="{BB962C8B-B14F-4D97-AF65-F5344CB8AC3E}">
        <p14:creationId xmlns:p14="http://schemas.microsoft.com/office/powerpoint/2010/main" val="2598610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AE8B15-47D3-6447-9FC2-D4228C9E2F4B}"/>
              </a:ext>
            </a:extLst>
          </p:cNvPr>
          <p:cNvSpPr>
            <a:spLocks noGrp="1"/>
          </p:cNvSpPr>
          <p:nvPr>
            <p:ph type="title"/>
          </p:nvPr>
        </p:nvSpPr>
        <p:spPr/>
        <p:txBody>
          <a:bodyPr/>
          <a:lstStyle/>
          <a:p>
            <a:r>
              <a:rPr lang="en-US" sz="5400" dirty="0"/>
              <a:t>Electronic Flow Measurement (EFM)</a:t>
            </a:r>
          </a:p>
        </p:txBody>
      </p:sp>
      <p:sp>
        <p:nvSpPr>
          <p:cNvPr id="6" name="Text Placeholder 5">
            <a:extLst>
              <a:ext uri="{FF2B5EF4-FFF2-40B4-BE49-F238E27FC236}">
                <a16:creationId xmlns:a16="http://schemas.microsoft.com/office/drawing/2014/main" id="{95E73BE1-51A4-1C4F-854D-A9844B9BB234}"/>
              </a:ext>
            </a:extLst>
          </p:cNvPr>
          <p:cNvSpPr>
            <a:spLocks noGrp="1"/>
          </p:cNvSpPr>
          <p:nvPr>
            <p:ph type="body" idx="1"/>
          </p:nvPr>
        </p:nvSpPr>
        <p:spPr/>
        <p:txBody>
          <a:bodyPr/>
          <a:lstStyle/>
          <a:p>
            <a:r>
              <a:rPr lang="en-US" dirty="0"/>
              <a:t>Requirements for transportation service</a:t>
            </a:r>
          </a:p>
        </p:txBody>
      </p:sp>
    </p:spTree>
    <p:extLst>
      <p:ext uri="{BB962C8B-B14F-4D97-AF65-F5344CB8AC3E}">
        <p14:creationId xmlns:p14="http://schemas.microsoft.com/office/powerpoint/2010/main" val="3357557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normAutofit/>
          </a:bodyPr>
          <a:lstStyle/>
          <a:p>
            <a:r>
              <a:rPr lang="en-US" dirty="0"/>
              <a:t>Do I Need a Special Meter to be on Transport?</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457200" y="1170364"/>
            <a:ext cx="11353800" cy="3464302"/>
          </a:xfrm>
        </p:spPr>
        <p:txBody>
          <a:bodyPr/>
          <a:lstStyle/>
          <a:p>
            <a:pPr>
              <a:lnSpc>
                <a:spcPct val="100000"/>
              </a:lnSpc>
              <a:spcBef>
                <a:spcPts val="1800"/>
              </a:spcBef>
            </a:pPr>
            <a:r>
              <a:rPr lang="en-US" dirty="0"/>
              <a:t>Effective January 1, 2024, an EFM device is </a:t>
            </a:r>
            <a:r>
              <a:rPr lang="en-US" b="1" dirty="0"/>
              <a:t>required</a:t>
            </a:r>
            <a:r>
              <a:rPr lang="en-US" dirty="0"/>
              <a:t> </a:t>
            </a:r>
            <a:r>
              <a:rPr lang="en-US" b="1" dirty="0"/>
              <a:t>on ALL </a:t>
            </a:r>
            <a:r>
              <a:rPr lang="en-US" dirty="0"/>
              <a:t>Transport meters. </a:t>
            </a:r>
          </a:p>
          <a:p>
            <a:pPr>
              <a:lnSpc>
                <a:spcPct val="100000"/>
              </a:lnSpc>
              <a:spcBef>
                <a:spcPts val="1800"/>
              </a:spcBef>
            </a:pPr>
            <a:r>
              <a:rPr lang="en-US" dirty="0"/>
              <a:t>All K-12 public schools and irrigators on transport rates whose 3-year rolling average annual usage is less than 3,000 Mcf will be exempt from the EFM installation requirement.</a:t>
            </a:r>
          </a:p>
          <a:p>
            <a:pPr>
              <a:lnSpc>
                <a:spcPct val="100000"/>
              </a:lnSpc>
              <a:spcBef>
                <a:spcPts val="1800"/>
              </a:spcBef>
            </a:pPr>
            <a:r>
              <a:rPr lang="en-US" dirty="0"/>
              <a:t>For EFM meters, daily volume reports are available to customers and marketers via email</a:t>
            </a:r>
          </a:p>
          <a:p>
            <a:pPr>
              <a:lnSpc>
                <a:spcPct val="100000"/>
              </a:lnSpc>
              <a:spcBef>
                <a:spcPts val="1800"/>
              </a:spcBef>
            </a:pPr>
            <a:r>
              <a:rPr lang="en-US" dirty="0"/>
              <a:t>Kansas Gas Service has a 3-year roll-out period to install EFM on all transport meters. Kansas Gas Service will notify customers ahead of EFM installation when schedule is known.</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21</a:t>
            </a:fld>
            <a:endParaRPr lang="en-US" dirty="0"/>
          </a:p>
        </p:txBody>
      </p:sp>
    </p:spTree>
    <p:extLst>
      <p:ext uri="{BB962C8B-B14F-4D97-AF65-F5344CB8AC3E}">
        <p14:creationId xmlns:p14="http://schemas.microsoft.com/office/powerpoint/2010/main" val="3233562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B0A3-4259-7641-B824-3BF0264ECD82}"/>
              </a:ext>
            </a:extLst>
          </p:cNvPr>
          <p:cNvSpPr>
            <a:spLocks noGrp="1"/>
          </p:cNvSpPr>
          <p:nvPr>
            <p:ph type="title"/>
          </p:nvPr>
        </p:nvSpPr>
        <p:spPr/>
        <p:txBody>
          <a:bodyPr/>
          <a:lstStyle/>
          <a:p>
            <a:r>
              <a:rPr lang="en-US" dirty="0"/>
              <a:t>EFM Installation Information</a:t>
            </a:r>
          </a:p>
        </p:txBody>
      </p:sp>
      <p:sp>
        <p:nvSpPr>
          <p:cNvPr id="4" name="Slide Number Placeholder 3">
            <a:extLst>
              <a:ext uri="{FF2B5EF4-FFF2-40B4-BE49-F238E27FC236}">
                <a16:creationId xmlns:a16="http://schemas.microsoft.com/office/drawing/2014/main" id="{E38E4A67-578D-3A2B-C614-22AE20D05E6F}"/>
              </a:ext>
            </a:extLst>
          </p:cNvPr>
          <p:cNvSpPr>
            <a:spLocks noGrp="1"/>
          </p:cNvSpPr>
          <p:nvPr>
            <p:ph type="sldNum" sz="quarter" idx="12"/>
          </p:nvPr>
        </p:nvSpPr>
        <p:spPr/>
        <p:txBody>
          <a:bodyPr/>
          <a:lstStyle/>
          <a:p>
            <a:fld id="{05E02EE5-E611-3446-B256-5BC5E39B139D}" type="slidenum">
              <a:rPr lang="en-US" smtClean="0"/>
              <a:pPr/>
              <a:t>22</a:t>
            </a:fld>
            <a:endParaRPr lang="en-US" dirty="0"/>
          </a:p>
        </p:txBody>
      </p:sp>
      <p:sp>
        <p:nvSpPr>
          <p:cNvPr id="5" name="Content Placeholder 4">
            <a:extLst>
              <a:ext uri="{FF2B5EF4-FFF2-40B4-BE49-F238E27FC236}">
                <a16:creationId xmlns:a16="http://schemas.microsoft.com/office/drawing/2014/main" id="{F9B9E2DE-CA66-6536-A920-43F0F325D43D}"/>
              </a:ext>
            </a:extLst>
          </p:cNvPr>
          <p:cNvSpPr>
            <a:spLocks noGrp="1"/>
          </p:cNvSpPr>
          <p:nvPr>
            <p:ph idx="10"/>
          </p:nvPr>
        </p:nvSpPr>
        <p:spPr>
          <a:xfrm>
            <a:off x="457200" y="1170364"/>
            <a:ext cx="11125200" cy="4351338"/>
          </a:xfrm>
        </p:spPr>
        <p:txBody>
          <a:bodyPr/>
          <a:lstStyle/>
          <a:p>
            <a:r>
              <a:rPr lang="en-US" dirty="0"/>
              <a:t>Kansas Gas Service will be installing cloud-based EFM devices.</a:t>
            </a:r>
          </a:p>
          <a:p>
            <a:r>
              <a:rPr lang="en-US" dirty="0"/>
              <a:t>In most instances, this will not require the customer to install A/C power.</a:t>
            </a:r>
          </a:p>
          <a:p>
            <a:r>
              <a:rPr lang="en-US" dirty="0"/>
              <a:t>The cost to the customer is $2,400 per EFM installation per meter.</a:t>
            </a:r>
          </a:p>
          <a:p>
            <a:pPr lvl="1"/>
            <a:r>
              <a:rPr lang="en-US" dirty="0"/>
              <a:t>Can be billed and paid in one installment</a:t>
            </a:r>
          </a:p>
          <a:p>
            <a:pPr lvl="1"/>
            <a:r>
              <a:rPr lang="en-US" dirty="0"/>
              <a:t>Or, the customer may elect the monthly equipment fee option ($23.77/month for 15 years)</a:t>
            </a:r>
          </a:p>
          <a:p>
            <a:endParaRPr lang="en-US" dirty="0"/>
          </a:p>
        </p:txBody>
      </p:sp>
    </p:spTree>
    <p:extLst>
      <p:ext uri="{BB962C8B-B14F-4D97-AF65-F5344CB8AC3E}">
        <p14:creationId xmlns:p14="http://schemas.microsoft.com/office/powerpoint/2010/main" val="1790471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1352-CBEE-F6D6-4E32-70D82297D9AA}"/>
              </a:ext>
            </a:extLst>
          </p:cNvPr>
          <p:cNvSpPr>
            <a:spLocks noGrp="1"/>
          </p:cNvSpPr>
          <p:nvPr>
            <p:ph type="title"/>
          </p:nvPr>
        </p:nvSpPr>
        <p:spPr/>
        <p:txBody>
          <a:bodyPr/>
          <a:lstStyle/>
          <a:p>
            <a:r>
              <a:rPr lang="en-US" dirty="0"/>
              <a:t>Additional EFM Fees on Monthly Bill</a:t>
            </a:r>
          </a:p>
        </p:txBody>
      </p:sp>
      <p:sp>
        <p:nvSpPr>
          <p:cNvPr id="4" name="Slide Number Placeholder 3">
            <a:extLst>
              <a:ext uri="{FF2B5EF4-FFF2-40B4-BE49-F238E27FC236}">
                <a16:creationId xmlns:a16="http://schemas.microsoft.com/office/drawing/2014/main" id="{094046AB-D07D-1149-4D76-4AAC9835BB81}"/>
              </a:ext>
            </a:extLst>
          </p:cNvPr>
          <p:cNvSpPr>
            <a:spLocks noGrp="1"/>
          </p:cNvSpPr>
          <p:nvPr>
            <p:ph type="sldNum" sz="quarter" idx="12"/>
          </p:nvPr>
        </p:nvSpPr>
        <p:spPr/>
        <p:txBody>
          <a:bodyPr/>
          <a:lstStyle/>
          <a:p>
            <a:fld id="{05E02EE5-E611-3446-B256-5BC5E39B139D}" type="slidenum">
              <a:rPr lang="en-US" smtClean="0"/>
              <a:pPr/>
              <a:t>23</a:t>
            </a:fld>
            <a:endParaRPr lang="en-US" dirty="0"/>
          </a:p>
        </p:txBody>
      </p:sp>
      <p:sp>
        <p:nvSpPr>
          <p:cNvPr id="5" name="Content Placeholder 4">
            <a:extLst>
              <a:ext uri="{FF2B5EF4-FFF2-40B4-BE49-F238E27FC236}">
                <a16:creationId xmlns:a16="http://schemas.microsoft.com/office/drawing/2014/main" id="{23DF42EC-2F6A-ED5D-53B7-5A92878F5941}"/>
              </a:ext>
            </a:extLst>
          </p:cNvPr>
          <p:cNvSpPr>
            <a:spLocks noGrp="1"/>
          </p:cNvSpPr>
          <p:nvPr>
            <p:ph idx="10"/>
          </p:nvPr>
        </p:nvSpPr>
        <p:spPr>
          <a:xfrm>
            <a:off x="457200" y="1170364"/>
            <a:ext cx="10515600" cy="4351338"/>
          </a:xfrm>
        </p:spPr>
        <p:txBody>
          <a:bodyPr/>
          <a:lstStyle/>
          <a:p>
            <a:r>
              <a:rPr lang="en-US" dirty="0"/>
              <a:t>After EFM installation is completed, customer will be assessed a monthly EFM fee of $32.40 per meter which consists of $17.40 EFM fee, plus $15.00 company-maintained cellular data service.</a:t>
            </a:r>
          </a:p>
          <a:p>
            <a:endParaRPr lang="en-US" dirty="0"/>
          </a:p>
        </p:txBody>
      </p:sp>
    </p:spTree>
    <p:extLst>
      <p:ext uri="{BB962C8B-B14F-4D97-AF65-F5344CB8AC3E}">
        <p14:creationId xmlns:p14="http://schemas.microsoft.com/office/powerpoint/2010/main" val="1959656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DF9AC0-442A-074C-935D-81122BBF47D8}"/>
              </a:ext>
            </a:extLst>
          </p:cNvPr>
          <p:cNvSpPr>
            <a:spLocks noGrp="1"/>
          </p:cNvSpPr>
          <p:nvPr>
            <p:ph type="title"/>
          </p:nvPr>
        </p:nvSpPr>
        <p:spPr>
          <a:xfrm>
            <a:off x="831850" y="1457325"/>
            <a:ext cx="8312150" cy="2088516"/>
          </a:xfrm>
        </p:spPr>
        <p:txBody>
          <a:bodyPr/>
          <a:lstStyle/>
          <a:p>
            <a:r>
              <a:rPr lang="en-US" sz="5400" dirty="0"/>
              <a:t>Transportation Rates</a:t>
            </a:r>
          </a:p>
        </p:txBody>
      </p:sp>
    </p:spTree>
    <p:extLst>
      <p:ext uri="{BB962C8B-B14F-4D97-AF65-F5344CB8AC3E}">
        <p14:creationId xmlns:p14="http://schemas.microsoft.com/office/powerpoint/2010/main" val="2862139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lIns="91440" tIns="45720" rIns="91440" bIns="45720" anchor="t">
            <a:normAutofit/>
          </a:bodyPr>
          <a:lstStyle/>
          <a:p>
            <a:r>
              <a:rPr lang="en-US" dirty="0">
                <a:latin typeface="Arial Black"/>
              </a:rPr>
              <a:t>Transportation Tariff Rates</a:t>
            </a:r>
          </a:p>
        </p:txBody>
      </p:sp>
      <p:sp>
        <p:nvSpPr>
          <p:cNvPr id="5" name="Content Placeholder 4">
            <a:extLst>
              <a:ext uri="{FF2B5EF4-FFF2-40B4-BE49-F238E27FC236}">
                <a16:creationId xmlns:a16="http://schemas.microsoft.com/office/drawing/2014/main" id="{1FFC4BDB-7CD6-890B-B29F-4EA101294D53}"/>
              </a:ext>
            </a:extLst>
          </p:cNvPr>
          <p:cNvSpPr>
            <a:spLocks noGrp="1"/>
          </p:cNvSpPr>
          <p:nvPr>
            <p:ph idx="1"/>
          </p:nvPr>
        </p:nvSpPr>
        <p:spPr/>
        <p:txBody>
          <a:bodyPr/>
          <a:lstStyle/>
          <a:p>
            <a:r>
              <a:rPr lang="en-US" dirty="0"/>
              <a:t>K- System &amp; T- System </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p:txBody>
          <a:bodyPr/>
          <a:lstStyle/>
          <a:p>
            <a:pPr>
              <a:lnSpc>
                <a:spcPct val="100000"/>
              </a:lnSpc>
              <a:spcBef>
                <a:spcPts val="1200"/>
              </a:spcBef>
            </a:pPr>
            <a:r>
              <a:rPr lang="en-US" sz="2400" dirty="0"/>
              <a:t>Small Transportation Service (ST) rates effective January 1, 2021</a:t>
            </a:r>
          </a:p>
          <a:p>
            <a:pPr lvl="1">
              <a:lnSpc>
                <a:spcPct val="100000"/>
              </a:lnSpc>
              <a:spcBef>
                <a:spcPts val="1200"/>
              </a:spcBef>
            </a:pPr>
            <a:r>
              <a:rPr lang="en-US" dirty="0">
                <a:solidFill>
                  <a:srgbClr val="00B0F0"/>
                </a:solidFill>
              </a:rPr>
              <a:t>$55.66/mo./meter plus $1.4598/Mcf/delivery (k-system)</a:t>
            </a:r>
          </a:p>
          <a:p>
            <a:pPr lvl="1">
              <a:lnSpc>
                <a:spcPct val="100000"/>
              </a:lnSpc>
              <a:spcBef>
                <a:spcPts val="1200"/>
              </a:spcBef>
            </a:pPr>
            <a:r>
              <a:rPr lang="en-US" dirty="0">
                <a:solidFill>
                  <a:srgbClr val="FF0000"/>
                </a:solidFill>
              </a:rPr>
              <a:t>$55.16/mo./meter plus $1.9170/Mcf/delivery (t-system)</a:t>
            </a:r>
          </a:p>
          <a:p>
            <a:pPr>
              <a:lnSpc>
                <a:spcPct val="100000"/>
              </a:lnSpc>
              <a:spcBef>
                <a:spcPts val="1200"/>
              </a:spcBef>
            </a:pPr>
            <a:r>
              <a:rPr lang="en-US" sz="2400" dirty="0"/>
              <a:t>Large Volume Transportation (LV) rates effective January 1, 2021</a:t>
            </a:r>
          </a:p>
          <a:p>
            <a:pPr lvl="1">
              <a:lnSpc>
                <a:spcPct val="100000"/>
              </a:lnSpc>
              <a:spcBef>
                <a:spcPts val="1200"/>
              </a:spcBef>
            </a:pPr>
            <a:r>
              <a:rPr lang="en-US" dirty="0">
                <a:solidFill>
                  <a:srgbClr val="00B0F0"/>
                </a:solidFill>
              </a:rPr>
              <a:t>$249.46/mo./meter plus $0.9023/Mcf/delivery (k-system) for Tier 1 volumes</a:t>
            </a:r>
          </a:p>
          <a:p>
            <a:pPr lvl="1">
              <a:lnSpc>
                <a:spcPct val="100000"/>
              </a:lnSpc>
              <a:spcBef>
                <a:spcPts val="1200"/>
              </a:spcBef>
            </a:pPr>
            <a:r>
              <a:rPr lang="en-US" dirty="0">
                <a:solidFill>
                  <a:srgbClr val="FF0000"/>
                </a:solidFill>
              </a:rPr>
              <a:t>$341.68/mo./meter plus $1.3521/Mcf/delivery (t-system) for Tier 1 volume </a:t>
            </a:r>
          </a:p>
          <a:p>
            <a:pPr>
              <a:lnSpc>
                <a:spcPct val="100000"/>
              </a:lnSpc>
              <a:spcBef>
                <a:spcPts val="1200"/>
              </a:spcBef>
            </a:pPr>
            <a:r>
              <a:rPr lang="en-US" sz="2400" dirty="0">
                <a:effectLst/>
                <a:ea typeface="Times New Roman" panose="02020603050405020304" pitchFamily="18" charset="0"/>
              </a:rPr>
              <a:t>T-System rates are higher because they include Kansas Gas Service-owned transmission line costs </a:t>
            </a:r>
            <a:endParaRPr lang="en-US" sz="2400" dirty="0"/>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25</a:t>
            </a:fld>
            <a:endParaRPr lang="en-US" dirty="0"/>
          </a:p>
        </p:txBody>
      </p:sp>
    </p:spTree>
    <p:extLst>
      <p:ext uri="{BB962C8B-B14F-4D97-AF65-F5344CB8AC3E}">
        <p14:creationId xmlns:p14="http://schemas.microsoft.com/office/powerpoint/2010/main" val="819482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Additional Bill Charges &amp; Riders</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457200" y="1170364"/>
            <a:ext cx="10515600" cy="4351338"/>
          </a:xfrm>
        </p:spPr>
        <p:txBody>
          <a:bodyPr/>
          <a:lstStyle/>
          <a:p>
            <a:pPr>
              <a:lnSpc>
                <a:spcPct val="100000"/>
              </a:lnSpc>
              <a:spcBef>
                <a:spcPts val="1200"/>
              </a:spcBef>
            </a:pPr>
            <a:r>
              <a:rPr lang="en-US" sz="2400" dirty="0"/>
              <a:t>Monthly EFM fee </a:t>
            </a:r>
          </a:p>
          <a:p>
            <a:pPr>
              <a:lnSpc>
                <a:spcPct val="100000"/>
              </a:lnSpc>
              <a:spcBef>
                <a:spcPts val="1200"/>
              </a:spcBef>
            </a:pPr>
            <a:r>
              <a:rPr lang="en-US" sz="2400" dirty="0"/>
              <a:t>Franchise fees (if applicable)</a:t>
            </a:r>
          </a:p>
          <a:p>
            <a:pPr>
              <a:lnSpc>
                <a:spcPct val="100000"/>
              </a:lnSpc>
              <a:spcBef>
                <a:spcPts val="1200"/>
              </a:spcBef>
            </a:pPr>
            <a:r>
              <a:rPr lang="en-US" sz="2400" dirty="0"/>
              <a:t>Ad Valorem Tax Surcharge</a:t>
            </a:r>
          </a:p>
          <a:p>
            <a:pPr>
              <a:lnSpc>
                <a:spcPct val="100000"/>
              </a:lnSpc>
              <a:spcBef>
                <a:spcPts val="1200"/>
              </a:spcBef>
            </a:pPr>
            <a:r>
              <a:rPr lang="en-US" sz="2400" dirty="0"/>
              <a:t>Gas System Reliability Surcharge (GSRS)</a:t>
            </a:r>
          </a:p>
          <a:p>
            <a:pPr>
              <a:lnSpc>
                <a:spcPct val="100000"/>
              </a:lnSpc>
              <a:spcBef>
                <a:spcPts val="1200"/>
              </a:spcBef>
            </a:pPr>
            <a:r>
              <a:rPr lang="en-US" sz="2400" dirty="0"/>
              <a:t>Weather Normalization (Small Transport tariff only)</a:t>
            </a:r>
          </a:p>
          <a:p>
            <a:pPr>
              <a:lnSpc>
                <a:spcPct val="100000"/>
              </a:lnSpc>
              <a:spcBef>
                <a:spcPts val="1200"/>
              </a:spcBef>
            </a:pPr>
            <a:r>
              <a:rPr lang="en-US" dirty="0"/>
              <a:t>Gas commodity can be found on marketer billing and non-aggregated customer billing</a:t>
            </a:r>
            <a:endParaRPr lang="en-US" sz="2400" dirty="0"/>
          </a:p>
          <a:p>
            <a:pPr>
              <a:lnSpc>
                <a:spcPct val="100000"/>
              </a:lnSpc>
              <a:spcBef>
                <a:spcPts val="1200"/>
              </a:spcBef>
            </a:pPr>
            <a:r>
              <a:rPr lang="en-US" sz="2400" dirty="0"/>
              <a:t>Lost &amp; Unaccounted (L&amp;U) fuel – marketer billing</a:t>
            </a:r>
          </a:p>
          <a:p>
            <a:pPr>
              <a:lnSpc>
                <a:spcPct val="100000"/>
              </a:lnSpc>
              <a:spcBef>
                <a:spcPts val="1200"/>
              </a:spcBef>
            </a:pPr>
            <a:r>
              <a:rPr lang="en-US" sz="2400" dirty="0"/>
              <a:t>For complete listing of rates and riders, utilize the link on our website, </a:t>
            </a:r>
            <a:r>
              <a:rPr lang="en-US" sz="2400" dirty="0">
                <a:hlinkClick r:id="rId2"/>
              </a:rPr>
              <a:t>kansasgasservice.com/rate-information/tariffs</a:t>
            </a:r>
            <a:endParaRPr lang="en-US" sz="2400" dirty="0"/>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26</a:t>
            </a:fld>
            <a:endParaRPr lang="en-US" dirty="0"/>
          </a:p>
        </p:txBody>
      </p:sp>
    </p:spTree>
    <p:extLst>
      <p:ext uri="{BB962C8B-B14F-4D97-AF65-F5344CB8AC3E}">
        <p14:creationId xmlns:p14="http://schemas.microsoft.com/office/powerpoint/2010/main" val="3258619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What is a General Sales Service Account?</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381000" y="1170364"/>
            <a:ext cx="10515600" cy="4351338"/>
          </a:xfrm>
        </p:spPr>
        <p:txBody>
          <a:bodyPr/>
          <a:lstStyle/>
          <a:p>
            <a:pPr>
              <a:lnSpc>
                <a:spcPct val="100000"/>
              </a:lnSpc>
              <a:spcBef>
                <a:spcPts val="1800"/>
              </a:spcBef>
            </a:pPr>
            <a:r>
              <a:rPr lang="en-US" sz="2400" dirty="0"/>
              <a:t>Kansas Gas Service provides the natural gas commodity, storage, pipeline transportation, local delivery, metering, and billing</a:t>
            </a:r>
          </a:p>
          <a:p>
            <a:pPr>
              <a:lnSpc>
                <a:spcPct val="100000"/>
              </a:lnSpc>
              <a:spcBef>
                <a:spcPts val="1800"/>
              </a:spcBef>
            </a:pPr>
            <a:r>
              <a:rPr lang="en-US" sz="2400" dirty="0"/>
              <a:t>Everything necessary to provide service is provided by one company with one monthly bill</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27</a:t>
            </a:fld>
            <a:endParaRPr lang="en-US" dirty="0"/>
          </a:p>
        </p:txBody>
      </p:sp>
    </p:spTree>
    <p:extLst>
      <p:ext uri="{BB962C8B-B14F-4D97-AF65-F5344CB8AC3E}">
        <p14:creationId xmlns:p14="http://schemas.microsoft.com/office/powerpoint/2010/main" val="271013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0F64B2-34A9-3243-8183-3F9908F3325D}"/>
              </a:ext>
            </a:extLst>
          </p:cNvPr>
          <p:cNvSpPr>
            <a:spLocks noGrp="1"/>
          </p:cNvSpPr>
          <p:nvPr>
            <p:ph type="title"/>
          </p:nvPr>
        </p:nvSpPr>
        <p:spPr/>
        <p:txBody>
          <a:bodyPr/>
          <a:lstStyle/>
          <a:p>
            <a:r>
              <a:rPr lang="en-US" dirty="0"/>
              <a:t>Transportation Services Billing</a:t>
            </a:r>
          </a:p>
        </p:txBody>
      </p:sp>
    </p:spTree>
    <p:extLst>
      <p:ext uri="{BB962C8B-B14F-4D97-AF65-F5344CB8AC3E}">
        <p14:creationId xmlns:p14="http://schemas.microsoft.com/office/powerpoint/2010/main" val="1787698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What is Aggregation </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433250" y="1170364"/>
            <a:ext cx="10920549" cy="4351338"/>
          </a:xfrm>
        </p:spPr>
        <p:txBody>
          <a:bodyPr/>
          <a:lstStyle/>
          <a:p>
            <a:pPr>
              <a:lnSpc>
                <a:spcPct val="100000"/>
              </a:lnSpc>
              <a:spcBef>
                <a:spcPts val="1200"/>
              </a:spcBef>
            </a:pPr>
            <a:r>
              <a:rPr lang="en-US" sz="2400" dirty="0"/>
              <a:t>Marketers and suppliers enter into agreements with Kansas Gas Service to establish aggregation groups</a:t>
            </a:r>
          </a:p>
          <a:p>
            <a:pPr>
              <a:lnSpc>
                <a:spcPct val="100000"/>
              </a:lnSpc>
              <a:spcBef>
                <a:spcPts val="1200"/>
              </a:spcBef>
            </a:pPr>
            <a:r>
              <a:rPr lang="en-US" sz="2400" dirty="0"/>
              <a:t>Third-party natural gas suppliers are allowed to aggregate customer imbalances during </a:t>
            </a:r>
            <a:r>
              <a:rPr lang="en-US" dirty="0"/>
              <a:t>O</a:t>
            </a:r>
            <a:r>
              <a:rPr lang="en-US" sz="2400" dirty="0"/>
              <a:t>perational </a:t>
            </a:r>
            <a:r>
              <a:rPr lang="en-US" dirty="0"/>
              <a:t>F</a:t>
            </a:r>
            <a:r>
              <a:rPr lang="en-US" sz="2400" dirty="0"/>
              <a:t>low Orders (OFOs) or </a:t>
            </a:r>
            <a:r>
              <a:rPr lang="en-US" dirty="0"/>
              <a:t>P</a:t>
            </a:r>
            <a:r>
              <a:rPr lang="en-US" sz="2400" dirty="0"/>
              <a:t>eriods of </a:t>
            </a:r>
            <a:r>
              <a:rPr lang="en-US" dirty="0"/>
              <a:t>C</a:t>
            </a:r>
            <a:r>
              <a:rPr lang="en-US" sz="2400" dirty="0"/>
              <a:t>urtailment (POCs) within aggregation areas established by Kansas Gas Service</a:t>
            </a:r>
          </a:p>
          <a:p>
            <a:pPr>
              <a:lnSpc>
                <a:spcPct val="100000"/>
              </a:lnSpc>
              <a:spcBef>
                <a:spcPts val="1200"/>
              </a:spcBef>
            </a:pPr>
            <a:r>
              <a:rPr lang="en-US" sz="2400" dirty="0"/>
              <a:t>Kansas Gas Service will notify the marketer of OFO or POC</a:t>
            </a:r>
          </a:p>
          <a:p>
            <a:pPr>
              <a:lnSpc>
                <a:spcPct val="100000"/>
              </a:lnSpc>
              <a:spcBef>
                <a:spcPts val="1200"/>
              </a:spcBef>
            </a:pPr>
            <a:r>
              <a:rPr lang="en-US" sz="2400" dirty="0"/>
              <a:t>Aggregation also applies to monthly cash-out</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29</a:t>
            </a:fld>
            <a:endParaRPr lang="en-US" dirty="0"/>
          </a:p>
        </p:txBody>
      </p:sp>
    </p:spTree>
    <p:extLst>
      <p:ext uri="{BB962C8B-B14F-4D97-AF65-F5344CB8AC3E}">
        <p14:creationId xmlns:p14="http://schemas.microsoft.com/office/powerpoint/2010/main" val="1316263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00888D-5E3C-9443-996D-EEE3C452CBEC}"/>
              </a:ext>
            </a:extLst>
          </p:cNvPr>
          <p:cNvSpPr>
            <a:spLocks noGrp="1"/>
          </p:cNvSpPr>
          <p:nvPr>
            <p:ph type="title"/>
          </p:nvPr>
        </p:nvSpPr>
        <p:spPr/>
        <p:txBody>
          <a:bodyPr/>
          <a:lstStyle/>
          <a:p>
            <a:r>
              <a:rPr lang="en-US" dirty="0"/>
              <a:t>Safety </a:t>
            </a:r>
          </a:p>
        </p:txBody>
      </p:sp>
      <p:sp>
        <p:nvSpPr>
          <p:cNvPr id="7" name="Text Placeholder 6">
            <a:extLst>
              <a:ext uri="{FF2B5EF4-FFF2-40B4-BE49-F238E27FC236}">
                <a16:creationId xmlns:a16="http://schemas.microsoft.com/office/drawing/2014/main" id="{0384C554-7883-794E-8086-4DA834EE54F5}"/>
              </a:ext>
            </a:extLst>
          </p:cNvPr>
          <p:cNvSpPr>
            <a:spLocks noGrp="1"/>
          </p:cNvSpPr>
          <p:nvPr>
            <p:ph type="body" idx="1"/>
          </p:nvPr>
        </p:nvSpPr>
        <p:spPr/>
        <p:txBody>
          <a:bodyPr/>
          <a:lstStyle/>
          <a:p>
            <a:r>
              <a:rPr lang="en-US" dirty="0"/>
              <a:t>Safety is our top priority</a:t>
            </a:r>
          </a:p>
        </p:txBody>
      </p:sp>
    </p:spTree>
    <p:extLst>
      <p:ext uri="{BB962C8B-B14F-4D97-AF65-F5344CB8AC3E}">
        <p14:creationId xmlns:p14="http://schemas.microsoft.com/office/powerpoint/2010/main" val="3515022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5DC0-B76D-4BD7-8A55-3F7E62D2D4AC}"/>
              </a:ext>
            </a:extLst>
          </p:cNvPr>
          <p:cNvSpPr>
            <a:spLocks noGrp="1"/>
          </p:cNvSpPr>
          <p:nvPr>
            <p:ph type="title"/>
          </p:nvPr>
        </p:nvSpPr>
        <p:spPr/>
        <p:txBody>
          <a:bodyPr/>
          <a:lstStyle/>
          <a:p>
            <a:r>
              <a:rPr lang="en-US" dirty="0"/>
              <a:t>How is Cash-Out Price Determined?</a:t>
            </a:r>
          </a:p>
        </p:txBody>
      </p:sp>
      <p:sp>
        <p:nvSpPr>
          <p:cNvPr id="4" name="Slide Number Placeholder 3">
            <a:extLst>
              <a:ext uri="{FF2B5EF4-FFF2-40B4-BE49-F238E27FC236}">
                <a16:creationId xmlns:a16="http://schemas.microsoft.com/office/drawing/2014/main" id="{2D5730C7-A06F-8843-BAE3-38EBA2D1D003}"/>
              </a:ext>
            </a:extLst>
          </p:cNvPr>
          <p:cNvSpPr>
            <a:spLocks noGrp="1"/>
          </p:cNvSpPr>
          <p:nvPr>
            <p:ph type="sldNum" sz="quarter" idx="12"/>
          </p:nvPr>
        </p:nvSpPr>
        <p:spPr/>
        <p:txBody>
          <a:bodyPr/>
          <a:lstStyle/>
          <a:p>
            <a:fld id="{05E02EE5-E611-3446-B256-5BC5E39B139D}" type="slidenum">
              <a:rPr lang="en-US" smtClean="0"/>
              <a:pPr/>
              <a:t>30</a:t>
            </a:fld>
            <a:endParaRPr lang="en-US" dirty="0"/>
          </a:p>
        </p:txBody>
      </p:sp>
      <p:sp>
        <p:nvSpPr>
          <p:cNvPr id="5" name="Content Placeholder 4">
            <a:extLst>
              <a:ext uri="{FF2B5EF4-FFF2-40B4-BE49-F238E27FC236}">
                <a16:creationId xmlns:a16="http://schemas.microsoft.com/office/drawing/2014/main" id="{66901310-0F6F-6832-2272-640DB5D572F5}"/>
              </a:ext>
            </a:extLst>
          </p:cNvPr>
          <p:cNvSpPr>
            <a:spLocks noGrp="1"/>
          </p:cNvSpPr>
          <p:nvPr>
            <p:ph idx="10"/>
          </p:nvPr>
        </p:nvSpPr>
        <p:spPr>
          <a:xfrm>
            <a:off x="457200" y="1170364"/>
            <a:ext cx="11125200" cy="4351338"/>
          </a:xfrm>
        </p:spPr>
        <p:txBody>
          <a:bodyPr/>
          <a:lstStyle/>
          <a:p>
            <a:r>
              <a:rPr lang="en-US" dirty="0"/>
              <a:t>Effective January 1, 2024, per general terms &amp; conditions section 10, these prices will be applicable to the cash out of imbalances on any pipeline serving the Kansas Gas Service service territory.</a:t>
            </a:r>
          </a:p>
          <a:p>
            <a:pPr marL="914400" lvl="1" indent="-457200">
              <a:buAutoNum type="arabicParenBoth"/>
            </a:pPr>
            <a:r>
              <a:rPr lang="en-US" b="1" dirty="0"/>
              <a:t>Highest cash-out price </a:t>
            </a:r>
            <a:r>
              <a:rPr lang="en-US" dirty="0"/>
              <a:t>shall be defined as the highest average daily midpoint price of the applicable month as published in Platts Gas Daily for the pipelines Southern Star, Panhandle, ANR and NGPL.</a:t>
            </a:r>
          </a:p>
          <a:p>
            <a:pPr marL="914400" lvl="1" indent="-457200">
              <a:buAutoNum type="arabicParenBoth"/>
            </a:pPr>
            <a:r>
              <a:rPr lang="en-US" b="1" dirty="0"/>
              <a:t>Lowest cash-out price </a:t>
            </a:r>
            <a:r>
              <a:rPr lang="en-US" dirty="0"/>
              <a:t>shall be defined as the lowest average daily midpoint price of the applicable month as published in Platts Gas Daily for the pipelines referenced above.</a:t>
            </a:r>
          </a:p>
          <a:p>
            <a:endParaRPr lang="en-US" dirty="0"/>
          </a:p>
        </p:txBody>
      </p:sp>
    </p:spTree>
    <p:extLst>
      <p:ext uri="{BB962C8B-B14F-4D97-AF65-F5344CB8AC3E}">
        <p14:creationId xmlns:p14="http://schemas.microsoft.com/office/powerpoint/2010/main" val="3357853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normAutofit/>
          </a:bodyPr>
          <a:lstStyle/>
          <a:p>
            <a:r>
              <a:rPr lang="en-US" sz="2800" dirty="0"/>
              <a:t>Monthly Cash-Out (Usage Greater Than Nomination)</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463730" y="1170364"/>
            <a:ext cx="10813869" cy="4351338"/>
          </a:xfrm>
        </p:spPr>
        <p:txBody>
          <a:bodyPr/>
          <a:lstStyle/>
          <a:p>
            <a:r>
              <a:rPr lang="en-US" dirty="0"/>
              <a:t>If Kansas Gas Service retainage adjusted receipts for the customer are less than deliveries to the customer, the customer or the customer’s agent shall pay:</a:t>
            </a:r>
          </a:p>
          <a:p>
            <a:pPr marL="800100" lvl="1" indent="-342900">
              <a:buFont typeface="Arial" panose="020B0604020202020204" pitchFamily="34" charset="0"/>
              <a:buAutoNum type="alphaLcParenBoth"/>
            </a:pPr>
            <a:r>
              <a:rPr lang="en-US" dirty="0"/>
              <a:t>No charge for each MMBtu of cumulative imbalance up to the greater of 5% of actual usage or 25 MMBtu per customer, to be carried over on account to the following month.</a:t>
            </a:r>
          </a:p>
          <a:p>
            <a:pPr marL="800100" lvl="1" indent="-342900">
              <a:buFont typeface="Arial" panose="020B0604020202020204" pitchFamily="34" charset="0"/>
              <a:buAutoNum type="alphaLcParenBoth"/>
            </a:pPr>
            <a:r>
              <a:rPr lang="en-US" dirty="0"/>
              <a:t>The highest cash-out price plus $0.15 for each MMBtu of imbalance which is greater than 5%, up to and including 10% of actual usage, and</a:t>
            </a:r>
          </a:p>
          <a:p>
            <a:pPr marL="800100" lvl="1" indent="-342900">
              <a:buFont typeface="Arial" panose="020B0604020202020204" pitchFamily="34" charset="0"/>
              <a:buAutoNum type="alphaLcParenBoth"/>
            </a:pPr>
            <a:r>
              <a:rPr lang="en-US" dirty="0"/>
              <a:t>The highest cash-out price plus $0.30 for each MMBtu of imbalance which is greater than 10% of actual usage.</a:t>
            </a:r>
          </a:p>
          <a:p>
            <a:pPr marL="0" indent="0">
              <a:buNone/>
            </a:pPr>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31</a:t>
            </a:fld>
            <a:endParaRPr lang="en-US" dirty="0"/>
          </a:p>
        </p:txBody>
      </p:sp>
    </p:spTree>
    <p:extLst>
      <p:ext uri="{BB962C8B-B14F-4D97-AF65-F5344CB8AC3E}">
        <p14:creationId xmlns:p14="http://schemas.microsoft.com/office/powerpoint/2010/main" val="2438530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2AF8E-558A-3FF1-DF71-88795B559443}"/>
              </a:ext>
            </a:extLst>
          </p:cNvPr>
          <p:cNvSpPr>
            <a:spLocks noGrp="1"/>
          </p:cNvSpPr>
          <p:nvPr>
            <p:ph type="title"/>
          </p:nvPr>
        </p:nvSpPr>
        <p:spPr/>
        <p:txBody>
          <a:bodyPr>
            <a:normAutofit/>
          </a:bodyPr>
          <a:lstStyle/>
          <a:p>
            <a:r>
              <a:rPr lang="en-US" sz="2800" dirty="0"/>
              <a:t>Monthly Cash-Out (Usage Less Than Nomination)</a:t>
            </a:r>
          </a:p>
        </p:txBody>
      </p:sp>
      <p:sp>
        <p:nvSpPr>
          <p:cNvPr id="4" name="Slide Number Placeholder 3">
            <a:extLst>
              <a:ext uri="{FF2B5EF4-FFF2-40B4-BE49-F238E27FC236}">
                <a16:creationId xmlns:a16="http://schemas.microsoft.com/office/drawing/2014/main" id="{F0CAF199-C7F2-80DA-3B3E-A3C968BF2FF9}"/>
              </a:ext>
            </a:extLst>
          </p:cNvPr>
          <p:cNvSpPr>
            <a:spLocks noGrp="1"/>
          </p:cNvSpPr>
          <p:nvPr>
            <p:ph type="sldNum" sz="quarter" idx="12"/>
          </p:nvPr>
        </p:nvSpPr>
        <p:spPr/>
        <p:txBody>
          <a:bodyPr/>
          <a:lstStyle/>
          <a:p>
            <a:fld id="{05E02EE5-E611-3446-B256-5BC5E39B139D}" type="slidenum">
              <a:rPr lang="en-US" smtClean="0"/>
              <a:pPr/>
              <a:t>32</a:t>
            </a:fld>
            <a:endParaRPr lang="en-US" dirty="0"/>
          </a:p>
        </p:txBody>
      </p:sp>
      <p:sp>
        <p:nvSpPr>
          <p:cNvPr id="5" name="Content Placeholder 4">
            <a:extLst>
              <a:ext uri="{FF2B5EF4-FFF2-40B4-BE49-F238E27FC236}">
                <a16:creationId xmlns:a16="http://schemas.microsoft.com/office/drawing/2014/main" id="{135D5855-0950-976A-22FF-DD2161743A4E}"/>
              </a:ext>
            </a:extLst>
          </p:cNvPr>
          <p:cNvSpPr>
            <a:spLocks noGrp="1"/>
          </p:cNvSpPr>
          <p:nvPr>
            <p:ph idx="10"/>
          </p:nvPr>
        </p:nvSpPr>
        <p:spPr>
          <a:xfrm>
            <a:off x="533400" y="1170364"/>
            <a:ext cx="10515600" cy="4351338"/>
          </a:xfrm>
        </p:spPr>
        <p:txBody>
          <a:bodyPr/>
          <a:lstStyle/>
          <a:p>
            <a:r>
              <a:rPr lang="en-US" dirty="0"/>
              <a:t>If Kansas Gas Service retainage adjusted receipts for the customer exceed deliveries to the customer, the non-aggregated customer or the aggregated customer’s agent shall pay:</a:t>
            </a:r>
          </a:p>
          <a:p>
            <a:pPr marL="914400" lvl="1" indent="-457200">
              <a:buAutoNum type="alphaLcParenBoth"/>
            </a:pPr>
            <a:r>
              <a:rPr lang="en-US" dirty="0"/>
              <a:t>No payment for each MMBtu of cumulative imbalance up to the greater of 5% of actual usage or 25 MMBtu per customer, to be carried over on account to the following month.</a:t>
            </a:r>
          </a:p>
          <a:p>
            <a:pPr marL="914400" lvl="1" indent="-457200">
              <a:buAutoNum type="alphaLcParenBoth"/>
            </a:pPr>
            <a:r>
              <a:rPr lang="en-US" dirty="0"/>
              <a:t>The lowest cash-out price minus $0.15 for each MMBtu of imbalance which is greater than 5% of actual usage, up to and including 10%, and</a:t>
            </a:r>
          </a:p>
          <a:p>
            <a:pPr marL="914400" lvl="1" indent="-457200">
              <a:buAutoNum type="alphaLcParenBoth"/>
            </a:pPr>
            <a:r>
              <a:rPr lang="en-US" dirty="0"/>
              <a:t>The lowest cash-out price minus $0.30 for each MMBtu of imbalance which is greater than 10% of actual usage.</a:t>
            </a:r>
          </a:p>
          <a:p>
            <a:endParaRPr lang="en-US" dirty="0"/>
          </a:p>
        </p:txBody>
      </p:sp>
    </p:spTree>
    <p:extLst>
      <p:ext uri="{BB962C8B-B14F-4D97-AF65-F5344CB8AC3E}">
        <p14:creationId xmlns:p14="http://schemas.microsoft.com/office/powerpoint/2010/main" val="56822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CB9A79-417C-DB4D-99DF-0957CA5B770F}"/>
              </a:ext>
            </a:extLst>
          </p:cNvPr>
          <p:cNvSpPr>
            <a:spLocks noGrp="1"/>
          </p:cNvSpPr>
          <p:nvPr>
            <p:ph type="title"/>
          </p:nvPr>
        </p:nvSpPr>
        <p:spPr>
          <a:xfrm>
            <a:off x="831850" y="1800225"/>
            <a:ext cx="8845550" cy="1628775"/>
          </a:xfrm>
        </p:spPr>
        <p:txBody>
          <a:bodyPr/>
          <a:lstStyle/>
          <a:p>
            <a:r>
              <a:rPr lang="en-US" sz="5400" dirty="0"/>
              <a:t>Operational Flow Orders (OFO)</a:t>
            </a:r>
          </a:p>
        </p:txBody>
      </p:sp>
    </p:spTree>
    <p:extLst>
      <p:ext uri="{BB962C8B-B14F-4D97-AF65-F5344CB8AC3E}">
        <p14:creationId xmlns:p14="http://schemas.microsoft.com/office/powerpoint/2010/main" val="124894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What Operation Orders Can be Called?</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609600" y="1066800"/>
            <a:ext cx="10515600" cy="4351338"/>
          </a:xfrm>
        </p:spPr>
        <p:txBody>
          <a:bodyPr/>
          <a:lstStyle/>
          <a:p>
            <a:pPr>
              <a:lnSpc>
                <a:spcPct val="100000"/>
              </a:lnSpc>
              <a:spcBef>
                <a:spcPts val="1200"/>
              </a:spcBef>
            </a:pPr>
            <a:r>
              <a:rPr lang="en-US" sz="2400" dirty="0"/>
              <a:t>Standard Operational Flow Order</a:t>
            </a:r>
          </a:p>
          <a:p>
            <a:pPr>
              <a:lnSpc>
                <a:spcPct val="100000"/>
              </a:lnSpc>
              <a:spcBef>
                <a:spcPts val="1200"/>
              </a:spcBef>
            </a:pPr>
            <a:r>
              <a:rPr lang="en-US" sz="2400" dirty="0"/>
              <a:t>Emergency Operational Flow Order</a:t>
            </a:r>
          </a:p>
          <a:p>
            <a:pPr>
              <a:lnSpc>
                <a:spcPct val="100000"/>
              </a:lnSpc>
              <a:spcBef>
                <a:spcPts val="1200"/>
              </a:spcBef>
            </a:pPr>
            <a:r>
              <a:rPr lang="en-US" sz="2400" dirty="0"/>
              <a:t>Period of Curtailment (POC)</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34</a:t>
            </a:fld>
            <a:endParaRPr lang="en-US" dirty="0"/>
          </a:p>
        </p:txBody>
      </p:sp>
    </p:spTree>
    <p:extLst>
      <p:ext uri="{BB962C8B-B14F-4D97-AF65-F5344CB8AC3E}">
        <p14:creationId xmlns:p14="http://schemas.microsoft.com/office/powerpoint/2010/main" val="1154112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Why are Operational Orders Necessary?</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378823" y="990600"/>
            <a:ext cx="10515600" cy="4495800"/>
          </a:xfrm>
        </p:spPr>
        <p:txBody>
          <a:bodyPr/>
          <a:lstStyle/>
          <a:p>
            <a:pPr>
              <a:lnSpc>
                <a:spcPct val="100000"/>
              </a:lnSpc>
              <a:spcBef>
                <a:spcPts val="1200"/>
              </a:spcBef>
            </a:pPr>
            <a:r>
              <a:rPr lang="en-US" sz="2400" dirty="0"/>
              <a:t>Conditions require transport receipts and deliveries to be in balance to protect the integrity of the company’s system or to ensure compliance with upstream pipeline requirements</a:t>
            </a:r>
          </a:p>
          <a:p>
            <a:pPr lvl="1">
              <a:lnSpc>
                <a:spcPct val="100000"/>
              </a:lnSpc>
              <a:spcBef>
                <a:spcPts val="1200"/>
              </a:spcBef>
            </a:pPr>
            <a:r>
              <a:rPr lang="en-US" sz="2400" dirty="0"/>
              <a:t>Over-Delivery </a:t>
            </a:r>
          </a:p>
          <a:p>
            <a:pPr marL="457200" lvl="1" indent="0">
              <a:lnSpc>
                <a:spcPct val="100000"/>
              </a:lnSpc>
              <a:spcBef>
                <a:spcPts val="1200"/>
              </a:spcBef>
              <a:buNone/>
            </a:pPr>
            <a:r>
              <a:rPr lang="en-US" dirty="0"/>
              <a:t> Customer uses more than third-party natural gas supplier supplied</a:t>
            </a:r>
          </a:p>
          <a:p>
            <a:pPr lvl="1">
              <a:lnSpc>
                <a:spcPct val="100000"/>
              </a:lnSpc>
              <a:spcBef>
                <a:spcPts val="1200"/>
              </a:spcBef>
            </a:pPr>
            <a:r>
              <a:rPr lang="en-US" sz="2400" dirty="0"/>
              <a:t>Under-Delivery </a:t>
            </a:r>
          </a:p>
          <a:p>
            <a:pPr marL="457200" lvl="1" indent="0">
              <a:lnSpc>
                <a:spcPct val="100000"/>
              </a:lnSpc>
              <a:spcBef>
                <a:spcPts val="1200"/>
              </a:spcBef>
              <a:buNone/>
            </a:pPr>
            <a:r>
              <a:rPr lang="en-US" dirty="0"/>
              <a:t>Third-party natural gas supplier provides more than customer uses</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35</a:t>
            </a:fld>
            <a:endParaRPr lang="en-US" dirty="0"/>
          </a:p>
        </p:txBody>
      </p:sp>
    </p:spTree>
    <p:extLst>
      <p:ext uri="{BB962C8B-B14F-4D97-AF65-F5344CB8AC3E}">
        <p14:creationId xmlns:p14="http://schemas.microsoft.com/office/powerpoint/2010/main" val="867501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Notification of an OFO</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457200" y="1066800"/>
            <a:ext cx="11491912" cy="4351338"/>
          </a:xfrm>
        </p:spPr>
        <p:txBody>
          <a:bodyPr/>
          <a:lstStyle/>
          <a:p>
            <a:pPr>
              <a:lnSpc>
                <a:spcPct val="100000"/>
              </a:lnSpc>
              <a:spcBef>
                <a:spcPts val="1200"/>
              </a:spcBef>
            </a:pPr>
            <a:r>
              <a:rPr lang="en-US" sz="2400" dirty="0"/>
              <a:t>Kansas Gas Service notifies all natural gas suppliers</a:t>
            </a:r>
          </a:p>
          <a:p>
            <a:pPr>
              <a:lnSpc>
                <a:spcPct val="100000"/>
              </a:lnSpc>
              <a:spcBef>
                <a:spcPts val="1200"/>
              </a:spcBef>
            </a:pPr>
            <a:r>
              <a:rPr lang="en-US" sz="2400" dirty="0"/>
              <a:t>Aggregated transport customers should be notified by their natural gas supplier</a:t>
            </a:r>
          </a:p>
          <a:p>
            <a:pPr>
              <a:lnSpc>
                <a:spcPct val="100000"/>
              </a:lnSpc>
              <a:spcBef>
                <a:spcPts val="1200"/>
              </a:spcBef>
            </a:pPr>
            <a:r>
              <a:rPr lang="en-US" sz="2400" dirty="0"/>
              <a:t>Non-aggregated customers will be notified by Kansas Gas Service</a:t>
            </a:r>
          </a:p>
          <a:p>
            <a:pPr>
              <a:lnSpc>
                <a:spcPct val="100000"/>
              </a:lnSpc>
              <a:spcBef>
                <a:spcPts val="1200"/>
              </a:spcBef>
            </a:pPr>
            <a:r>
              <a:rPr lang="en-US" sz="2400" dirty="0"/>
              <a:t>Kansas Gas Service annually conducts “mock” or practice notification drills in late summer or early fall</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36</a:t>
            </a:fld>
            <a:endParaRPr lang="en-US" dirty="0"/>
          </a:p>
        </p:txBody>
      </p:sp>
    </p:spTree>
    <p:extLst>
      <p:ext uri="{BB962C8B-B14F-4D97-AF65-F5344CB8AC3E}">
        <p14:creationId xmlns:p14="http://schemas.microsoft.com/office/powerpoint/2010/main" val="2707783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FF1E68-A301-2A4A-92C0-26101D68EDB0}"/>
              </a:ext>
            </a:extLst>
          </p:cNvPr>
          <p:cNvSpPr>
            <a:spLocks noGrp="1"/>
          </p:cNvSpPr>
          <p:nvPr>
            <p:ph type="title"/>
          </p:nvPr>
        </p:nvSpPr>
        <p:spPr/>
        <p:txBody>
          <a:bodyPr/>
          <a:lstStyle/>
          <a:p>
            <a:r>
              <a:rPr lang="en-US" sz="4400" dirty="0"/>
              <a:t>Required Daily Quantity (RDQ) &amp; Electronic Flow Measurement (EFM)</a:t>
            </a:r>
          </a:p>
        </p:txBody>
      </p:sp>
    </p:spTree>
    <p:extLst>
      <p:ext uri="{BB962C8B-B14F-4D97-AF65-F5344CB8AC3E}">
        <p14:creationId xmlns:p14="http://schemas.microsoft.com/office/powerpoint/2010/main" val="2126103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What is an RDQ?</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457200" y="990600"/>
            <a:ext cx="11353800" cy="4351338"/>
          </a:xfrm>
        </p:spPr>
        <p:txBody>
          <a:bodyPr/>
          <a:lstStyle/>
          <a:p>
            <a:pPr>
              <a:lnSpc>
                <a:spcPct val="100000"/>
              </a:lnSpc>
              <a:spcBef>
                <a:spcPts val="1200"/>
              </a:spcBef>
            </a:pPr>
            <a:r>
              <a:rPr lang="en-US" dirty="0"/>
              <a:t>RDQ = Required Daily Quantity.</a:t>
            </a:r>
          </a:p>
          <a:p>
            <a:pPr>
              <a:lnSpc>
                <a:spcPct val="100000"/>
              </a:lnSpc>
              <a:spcBef>
                <a:spcPts val="1200"/>
              </a:spcBef>
            </a:pPr>
            <a:r>
              <a:rPr lang="en-US" dirty="0"/>
              <a:t>RDQ balancing is available to meters using less than 1,500 Mcf in the peak month for 12 months ending April 30</a:t>
            </a:r>
          </a:p>
          <a:p>
            <a:pPr>
              <a:lnSpc>
                <a:spcPct val="100000"/>
              </a:lnSpc>
              <a:spcBef>
                <a:spcPts val="1200"/>
              </a:spcBef>
            </a:pPr>
            <a:r>
              <a:rPr lang="en-US" dirty="0"/>
              <a:t>The predetermined RDQ amount is assigned by Kansas Gas Service and is to be delivered each day of an OFO or POC (Over-Delivery)</a:t>
            </a:r>
          </a:p>
          <a:p>
            <a:pPr>
              <a:lnSpc>
                <a:spcPct val="100000"/>
              </a:lnSpc>
              <a:spcBef>
                <a:spcPts val="1200"/>
              </a:spcBef>
            </a:pPr>
            <a:r>
              <a:rPr lang="en-US" b="1" i="0" dirty="0">
                <a:solidFill>
                  <a:srgbClr val="222F3E"/>
                </a:solidFill>
                <a:effectLst/>
              </a:rPr>
              <a:t>With the new tariff effective Jan. 1, 2024, and after Kansas Gas Service finishes installing EFM on all Transport meters except those exempt, an RDQ will not be necessary. However, meters exempt from the EFM requirement will need an RDQ.</a:t>
            </a:r>
            <a:endParaRPr lang="en-US" b="1"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38</a:t>
            </a:fld>
            <a:endParaRPr lang="en-US" dirty="0"/>
          </a:p>
        </p:txBody>
      </p:sp>
    </p:spTree>
    <p:extLst>
      <p:ext uri="{BB962C8B-B14F-4D97-AF65-F5344CB8AC3E}">
        <p14:creationId xmlns:p14="http://schemas.microsoft.com/office/powerpoint/2010/main" val="2382427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When Do I Receive My Annual RDQ?</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533400" y="1170364"/>
            <a:ext cx="10515600" cy="4351338"/>
          </a:xfrm>
        </p:spPr>
        <p:txBody>
          <a:bodyPr/>
          <a:lstStyle/>
          <a:p>
            <a:pPr>
              <a:lnSpc>
                <a:spcPct val="100000"/>
              </a:lnSpc>
              <a:spcBef>
                <a:spcPts val="1200"/>
              </a:spcBef>
            </a:pPr>
            <a:r>
              <a:rPr lang="en-US" sz="2400" dirty="0"/>
              <a:t>Notifications are mailed by August 1, effective November 1</a:t>
            </a:r>
          </a:p>
          <a:p>
            <a:pPr>
              <a:lnSpc>
                <a:spcPct val="100000"/>
              </a:lnSpc>
              <a:spcBef>
                <a:spcPts val="1200"/>
              </a:spcBef>
            </a:pPr>
            <a:r>
              <a:rPr lang="en-US" sz="2400" dirty="0"/>
              <a:t>RDQ balanced meters are not read during an OFO or POC</a:t>
            </a:r>
          </a:p>
          <a:p>
            <a:pPr>
              <a:lnSpc>
                <a:spcPct val="100000"/>
              </a:lnSpc>
              <a:spcBef>
                <a:spcPts val="1200"/>
              </a:spcBef>
            </a:pPr>
            <a:r>
              <a:rPr lang="en-US" sz="2400" dirty="0"/>
              <a:t>Zero tolerance for delivering less than the assigned RDQ</a:t>
            </a:r>
          </a:p>
          <a:p>
            <a:pPr>
              <a:lnSpc>
                <a:spcPct val="100000"/>
              </a:lnSpc>
              <a:spcBef>
                <a:spcPts val="1200"/>
              </a:spcBef>
            </a:pPr>
            <a:r>
              <a:rPr lang="en-US" sz="2400" dirty="0"/>
              <a:t>Nomination applied to RDQ first and balance to any applicable EFM meter</a:t>
            </a:r>
          </a:p>
          <a:p>
            <a:pPr>
              <a:lnSpc>
                <a:spcPct val="100000"/>
              </a:lnSpc>
              <a:spcBef>
                <a:spcPts val="1200"/>
              </a:spcBef>
            </a:pPr>
            <a:r>
              <a:rPr lang="en-US" dirty="0"/>
              <a:t>The customer or customer’s agent shall inform Company of any dispute over the RDQ within 30 days of their notification.</a:t>
            </a:r>
            <a:endParaRPr lang="en-US" sz="2400" dirty="0"/>
          </a:p>
          <a:p>
            <a:pPr>
              <a:lnSpc>
                <a:spcPct val="100000"/>
              </a:lnSpc>
              <a:spcBef>
                <a:spcPts val="1200"/>
              </a:spcBef>
            </a:pPr>
            <a:r>
              <a:rPr lang="en-US" sz="2400" b="1" dirty="0"/>
              <a:t>If you are unsure of your RDQ obligation, please contact your representative at Kansas Gas Service</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39</a:t>
            </a:fld>
            <a:endParaRPr lang="en-US" dirty="0"/>
          </a:p>
        </p:txBody>
      </p:sp>
    </p:spTree>
    <p:extLst>
      <p:ext uri="{BB962C8B-B14F-4D97-AF65-F5344CB8AC3E}">
        <p14:creationId xmlns:p14="http://schemas.microsoft.com/office/powerpoint/2010/main" val="662147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sz="3200" dirty="0"/>
              <a:t>Natural Gas Pipeline Safety</a:t>
            </a:r>
            <a:endParaRPr lang="en-US" dirty="0"/>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209200" y="990600"/>
            <a:ext cx="11187112" cy="4351338"/>
          </a:xfrm>
        </p:spPr>
        <p:txBody>
          <a:bodyPr/>
          <a:lstStyle/>
          <a:p>
            <a:pPr marL="0" indent="0">
              <a:lnSpc>
                <a:spcPct val="100000"/>
              </a:lnSpc>
              <a:spcBef>
                <a:spcPts val="1200"/>
              </a:spcBef>
              <a:buNone/>
            </a:pPr>
            <a:r>
              <a:rPr lang="en-US" sz="2000" dirty="0"/>
              <a:t>Pipelines are one of the safest, most reliable methods of transporting natural gas. At times something may happen that allows gas to escape from your piping.</a:t>
            </a:r>
          </a:p>
          <a:p>
            <a:pPr>
              <a:lnSpc>
                <a:spcPct val="100000"/>
              </a:lnSpc>
              <a:spcBef>
                <a:spcPts val="1200"/>
              </a:spcBef>
            </a:pPr>
            <a:r>
              <a:rPr lang="en-US" sz="2000" b="1" dirty="0"/>
              <a:t>Here’s how you can use your senses to detect a natural gas leak </a:t>
            </a:r>
          </a:p>
          <a:p>
            <a:pPr lvl="1">
              <a:lnSpc>
                <a:spcPct val="100000"/>
              </a:lnSpc>
              <a:spcBef>
                <a:spcPts val="1200"/>
              </a:spcBef>
            </a:pPr>
            <a:endParaRPr lang="en-US" dirty="0">
              <a:latin typeface="Arial"/>
              <a:cs typeface="Arial"/>
            </a:endParaRPr>
          </a:p>
          <a:p>
            <a:pPr>
              <a:lnSpc>
                <a:spcPct val="100000"/>
              </a:lnSpc>
              <a:spcBef>
                <a:spcPts val="1200"/>
              </a:spcBef>
            </a:pPr>
            <a:endParaRPr lang="en-US" dirty="0">
              <a:latin typeface="Arial"/>
              <a:cs typeface="Arial"/>
            </a:endParaRPr>
          </a:p>
          <a:p>
            <a:pPr lvl="1">
              <a:lnSpc>
                <a:spcPct val="100000"/>
              </a:lnSpc>
              <a:spcBef>
                <a:spcPts val="1200"/>
              </a:spcBef>
            </a:pPr>
            <a:endParaRPr lang="en-US" dirty="0"/>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4</a:t>
            </a:fld>
            <a:endParaRPr lang="en-US" dirty="0"/>
          </a:p>
        </p:txBody>
      </p:sp>
      <p:grpSp>
        <p:nvGrpSpPr>
          <p:cNvPr id="15" name="Group 14">
            <a:extLst>
              <a:ext uri="{FF2B5EF4-FFF2-40B4-BE49-F238E27FC236}">
                <a16:creationId xmlns:a16="http://schemas.microsoft.com/office/drawing/2014/main" id="{342B4A0D-6CB8-5CCE-0385-F56FCCFB211B}"/>
              </a:ext>
            </a:extLst>
          </p:cNvPr>
          <p:cNvGrpSpPr/>
          <p:nvPr/>
        </p:nvGrpSpPr>
        <p:grpSpPr>
          <a:xfrm>
            <a:off x="2223222" y="2352154"/>
            <a:ext cx="7050456" cy="4004940"/>
            <a:chOff x="2293958" y="2104010"/>
            <a:chExt cx="7050456" cy="4004940"/>
          </a:xfrm>
        </p:grpSpPr>
        <p:pic>
          <p:nvPicPr>
            <p:cNvPr id="16" name="Picture 15" descr="Logo, icon&#10;&#10;Description automatically generated">
              <a:extLst>
                <a:ext uri="{FF2B5EF4-FFF2-40B4-BE49-F238E27FC236}">
                  <a16:creationId xmlns:a16="http://schemas.microsoft.com/office/drawing/2014/main" id="{901CA18A-6A60-3586-2D1F-0688FBC32260}"/>
                </a:ext>
              </a:extLst>
            </p:cNvPr>
            <p:cNvPicPr>
              <a:picLocks noChangeAspect="1"/>
            </p:cNvPicPr>
            <p:nvPr/>
          </p:nvPicPr>
          <p:blipFill>
            <a:blip r:embed="rId2"/>
            <a:stretch>
              <a:fillRect/>
            </a:stretch>
          </p:blipFill>
          <p:spPr>
            <a:xfrm>
              <a:off x="2402153" y="2257421"/>
              <a:ext cx="2044700" cy="1828800"/>
            </a:xfrm>
            <a:prstGeom prst="rect">
              <a:avLst/>
            </a:prstGeom>
          </p:spPr>
        </p:pic>
        <p:pic>
          <p:nvPicPr>
            <p:cNvPr id="17" name="Picture 16" descr="Logo&#10;&#10;Description automatically generated">
              <a:extLst>
                <a:ext uri="{FF2B5EF4-FFF2-40B4-BE49-F238E27FC236}">
                  <a16:creationId xmlns:a16="http://schemas.microsoft.com/office/drawing/2014/main" id="{2553D1F1-623E-2751-B583-E94E9B3BBF13}"/>
                </a:ext>
              </a:extLst>
            </p:cNvPr>
            <p:cNvPicPr>
              <a:picLocks noChangeAspect="1"/>
            </p:cNvPicPr>
            <p:nvPr/>
          </p:nvPicPr>
          <p:blipFill>
            <a:blip r:embed="rId3"/>
            <a:stretch>
              <a:fillRect/>
            </a:stretch>
          </p:blipFill>
          <p:spPr>
            <a:xfrm>
              <a:off x="4779355" y="2283900"/>
              <a:ext cx="2102924" cy="1865605"/>
            </a:xfrm>
            <a:prstGeom prst="rect">
              <a:avLst/>
            </a:prstGeom>
          </p:spPr>
        </p:pic>
        <p:pic>
          <p:nvPicPr>
            <p:cNvPr id="18" name="Picture 17" descr="Icon&#10;&#10;Description automatically generated">
              <a:extLst>
                <a:ext uri="{FF2B5EF4-FFF2-40B4-BE49-F238E27FC236}">
                  <a16:creationId xmlns:a16="http://schemas.microsoft.com/office/drawing/2014/main" id="{4DE27233-2DC2-E1B8-4387-93EB2505B282}"/>
                </a:ext>
              </a:extLst>
            </p:cNvPr>
            <p:cNvPicPr>
              <a:picLocks noChangeAspect="1"/>
            </p:cNvPicPr>
            <p:nvPr/>
          </p:nvPicPr>
          <p:blipFill>
            <a:blip r:embed="rId4"/>
            <a:stretch>
              <a:fillRect/>
            </a:stretch>
          </p:blipFill>
          <p:spPr>
            <a:xfrm>
              <a:off x="7261062" y="2257421"/>
              <a:ext cx="2044700" cy="1828800"/>
            </a:xfrm>
            <a:prstGeom prst="rect">
              <a:avLst/>
            </a:prstGeom>
          </p:spPr>
        </p:pic>
        <p:cxnSp>
          <p:nvCxnSpPr>
            <p:cNvPr id="19" name="Straight Connector 18">
              <a:extLst>
                <a:ext uri="{FF2B5EF4-FFF2-40B4-BE49-F238E27FC236}">
                  <a16:creationId xmlns:a16="http://schemas.microsoft.com/office/drawing/2014/main" id="{C78E2E4D-5BCB-AAF9-F924-57688DCB4667}"/>
                </a:ext>
              </a:extLst>
            </p:cNvPr>
            <p:cNvCxnSpPr>
              <a:cxnSpLocks/>
            </p:cNvCxnSpPr>
            <p:nvPr/>
          </p:nvCxnSpPr>
          <p:spPr>
            <a:xfrm>
              <a:off x="4515074" y="2104010"/>
              <a:ext cx="0" cy="3964422"/>
            </a:xfrm>
            <a:prstGeom prst="line">
              <a:avLst/>
            </a:prstGeom>
            <a:ln w="44450" cap="rnd">
              <a:solidFill>
                <a:srgbClr val="16469D"/>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E82D2B-0A32-145E-9788-FB59713A3658}"/>
                </a:ext>
              </a:extLst>
            </p:cNvPr>
            <p:cNvCxnSpPr>
              <a:cxnSpLocks/>
            </p:cNvCxnSpPr>
            <p:nvPr/>
          </p:nvCxnSpPr>
          <p:spPr>
            <a:xfrm>
              <a:off x="7041104" y="2104010"/>
              <a:ext cx="0" cy="3964422"/>
            </a:xfrm>
            <a:prstGeom prst="line">
              <a:avLst/>
            </a:prstGeom>
            <a:ln w="44450" cap="rnd">
              <a:solidFill>
                <a:srgbClr val="16469D"/>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F1CE574-EACA-44F9-EFB4-3527DD7A61B5}"/>
                </a:ext>
              </a:extLst>
            </p:cNvPr>
            <p:cNvSpPr txBox="1"/>
            <p:nvPr/>
          </p:nvSpPr>
          <p:spPr>
            <a:xfrm>
              <a:off x="2293958" y="4339173"/>
              <a:ext cx="2261090" cy="1015663"/>
            </a:xfrm>
            <a:prstGeom prst="rect">
              <a:avLst/>
            </a:prstGeom>
            <a:noFill/>
          </p:spPr>
          <p:txBody>
            <a:bodyPr wrap="square" rtlCol="0">
              <a:spAutoFit/>
            </a:bodyPr>
            <a:lstStyle/>
            <a:p>
              <a:pPr algn="ctr"/>
              <a:r>
                <a:rPr lang="en-US" sz="2800" b="1" dirty="0">
                  <a:solidFill>
                    <a:srgbClr val="16469D"/>
                  </a:solidFill>
                  <a:latin typeface="Arial Black" panose="020B0604020202020204" pitchFamily="34" charset="0"/>
                  <a:cs typeface="Arial Black" panose="020B0604020202020204" pitchFamily="34" charset="0"/>
                </a:rPr>
                <a:t>Smell</a:t>
              </a:r>
              <a:br>
                <a:rPr lang="en-US" sz="2800" b="1" dirty="0">
                  <a:solidFill>
                    <a:srgbClr val="16469D"/>
                  </a:solidFill>
                  <a:latin typeface="Arial Black" panose="020B0604020202020204" pitchFamily="34" charset="0"/>
                  <a:cs typeface="Arial Black" panose="020B0604020202020204" pitchFamily="34" charset="0"/>
                </a:rPr>
              </a:br>
              <a:r>
                <a:rPr lang="en-US" sz="1600" dirty="0">
                  <a:solidFill>
                    <a:srgbClr val="676974"/>
                  </a:solidFill>
                  <a:effectLst/>
                  <a:latin typeface="Arial" panose="020B0604020202020204" pitchFamily="34" charset="0"/>
                  <a:cs typeface="Arial" panose="020B0604020202020204" pitchFamily="34" charset="0"/>
                </a:rPr>
                <a:t>A rotten egg or </a:t>
              </a:r>
              <a:br>
                <a:rPr lang="en-US" sz="1600" dirty="0">
                  <a:solidFill>
                    <a:srgbClr val="676974"/>
                  </a:solidFill>
                  <a:effectLst/>
                  <a:latin typeface="Arial" panose="020B0604020202020204" pitchFamily="34" charset="0"/>
                  <a:cs typeface="Arial" panose="020B0604020202020204" pitchFamily="34" charset="0"/>
                </a:rPr>
              </a:br>
              <a:r>
                <a:rPr lang="en-US" sz="1600" dirty="0">
                  <a:solidFill>
                    <a:srgbClr val="676974"/>
                  </a:solidFill>
                  <a:effectLst/>
                  <a:latin typeface="Arial" panose="020B0604020202020204" pitchFamily="34" charset="0"/>
                  <a:cs typeface="Arial" panose="020B0604020202020204" pitchFamily="34" charset="0"/>
                </a:rPr>
                <a:t>sulfur-like odor</a:t>
              </a:r>
              <a:endParaRPr lang="en-US" sz="1600" dirty="0">
                <a:solidFill>
                  <a:srgbClr val="16469D"/>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7584E21-2ED2-AD1F-6A59-654F50AD009B}"/>
                </a:ext>
              </a:extLst>
            </p:cNvPr>
            <p:cNvSpPr txBox="1"/>
            <p:nvPr/>
          </p:nvSpPr>
          <p:spPr>
            <a:xfrm>
              <a:off x="4590275" y="4354624"/>
              <a:ext cx="2481083" cy="1754326"/>
            </a:xfrm>
            <a:prstGeom prst="rect">
              <a:avLst/>
            </a:prstGeom>
            <a:noFill/>
          </p:spPr>
          <p:txBody>
            <a:bodyPr wrap="square" rtlCol="0">
              <a:spAutoFit/>
            </a:bodyPr>
            <a:lstStyle/>
            <a:p>
              <a:pPr algn="ctr"/>
              <a:r>
                <a:rPr lang="en-US" sz="2800" b="1" dirty="0">
                  <a:solidFill>
                    <a:srgbClr val="16469D"/>
                  </a:solidFill>
                  <a:latin typeface="Arial Black" panose="020B0604020202020204" pitchFamily="34" charset="0"/>
                  <a:cs typeface="Arial Black" panose="020B0604020202020204" pitchFamily="34" charset="0"/>
                </a:rPr>
                <a:t>Look</a:t>
              </a:r>
              <a:br>
                <a:rPr lang="en-US" sz="2800" b="1" dirty="0">
                  <a:solidFill>
                    <a:srgbClr val="16469D"/>
                  </a:solidFill>
                  <a:latin typeface="Arial Black" panose="020B0604020202020204" pitchFamily="34" charset="0"/>
                  <a:cs typeface="Arial Black" panose="020B0604020202020204" pitchFamily="34" charset="0"/>
                </a:rPr>
              </a:br>
              <a:r>
                <a:rPr lang="en-US" sz="1600" dirty="0">
                  <a:solidFill>
                    <a:srgbClr val="676974"/>
                  </a:solidFill>
                  <a:effectLst/>
                  <a:latin typeface="Arial" panose="020B0604020202020204" pitchFamily="34" charset="0"/>
                  <a:cs typeface="Arial" panose="020B0604020202020204" pitchFamily="34" charset="0"/>
                </a:rPr>
                <a:t>Discolored or </a:t>
              </a:r>
              <a:br>
                <a:rPr lang="en-US" sz="1600" dirty="0">
                  <a:solidFill>
                    <a:srgbClr val="676974"/>
                  </a:solidFill>
                  <a:effectLst/>
                  <a:latin typeface="Arial" panose="020B0604020202020204" pitchFamily="34" charset="0"/>
                  <a:cs typeface="Arial" panose="020B0604020202020204" pitchFamily="34" charset="0"/>
                </a:rPr>
              </a:br>
              <a:r>
                <a:rPr lang="en-US" sz="1600" dirty="0">
                  <a:solidFill>
                    <a:srgbClr val="676974"/>
                  </a:solidFill>
                  <a:effectLst/>
                  <a:latin typeface="Arial" panose="020B0604020202020204" pitchFamily="34" charset="0"/>
                  <a:cs typeface="Arial" panose="020B0604020202020204" pitchFamily="34" charset="0"/>
                </a:rPr>
                <a:t>dead vegetation, persistent bubbling </a:t>
              </a:r>
              <a:br>
                <a:rPr lang="en-US" sz="1600" dirty="0">
                  <a:solidFill>
                    <a:srgbClr val="676974"/>
                  </a:solidFill>
                  <a:effectLst/>
                  <a:latin typeface="Arial" panose="020B0604020202020204" pitchFamily="34" charset="0"/>
                  <a:cs typeface="Arial" panose="020B0604020202020204" pitchFamily="34" charset="0"/>
                </a:rPr>
              </a:br>
              <a:r>
                <a:rPr lang="en-US" sz="1600" dirty="0">
                  <a:solidFill>
                    <a:srgbClr val="676974"/>
                  </a:solidFill>
                  <a:effectLst/>
                  <a:latin typeface="Arial" panose="020B0604020202020204" pitchFamily="34" charset="0"/>
                  <a:cs typeface="Arial" panose="020B0604020202020204" pitchFamily="34" charset="0"/>
                </a:rPr>
                <a:t>in puddles or </a:t>
              </a:r>
              <a:br>
                <a:rPr lang="en-US" sz="1600" dirty="0">
                  <a:solidFill>
                    <a:srgbClr val="676974"/>
                  </a:solidFill>
                  <a:effectLst/>
                  <a:latin typeface="Arial" panose="020B0604020202020204" pitchFamily="34" charset="0"/>
                  <a:cs typeface="Arial" panose="020B0604020202020204" pitchFamily="34" charset="0"/>
                </a:rPr>
              </a:br>
              <a:r>
                <a:rPr lang="en-US" sz="1600" dirty="0">
                  <a:solidFill>
                    <a:srgbClr val="676974"/>
                  </a:solidFill>
                  <a:effectLst/>
                  <a:latin typeface="Arial" panose="020B0604020202020204" pitchFamily="34" charset="0"/>
                  <a:cs typeface="Arial" panose="020B0604020202020204" pitchFamily="34" charset="0"/>
                </a:rPr>
                <a:t>standing water</a:t>
              </a:r>
              <a:endParaRPr lang="en-US" sz="1600" dirty="0">
                <a:solidFill>
                  <a:srgbClr val="16469D"/>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6B92526-65CA-04B4-7AFD-16DA3E26BFC7}"/>
                </a:ext>
              </a:extLst>
            </p:cNvPr>
            <p:cNvSpPr txBox="1"/>
            <p:nvPr/>
          </p:nvSpPr>
          <p:spPr>
            <a:xfrm>
              <a:off x="7222409" y="4339173"/>
              <a:ext cx="2122005" cy="1508105"/>
            </a:xfrm>
            <a:prstGeom prst="rect">
              <a:avLst/>
            </a:prstGeom>
            <a:noFill/>
          </p:spPr>
          <p:txBody>
            <a:bodyPr wrap="square" rtlCol="0">
              <a:spAutoFit/>
            </a:bodyPr>
            <a:lstStyle/>
            <a:p>
              <a:pPr algn="ctr"/>
              <a:r>
                <a:rPr lang="en-US" sz="2800" b="1" dirty="0">
                  <a:solidFill>
                    <a:srgbClr val="16469D"/>
                  </a:solidFill>
                  <a:latin typeface="Arial Black" panose="020B0604020202020204" pitchFamily="34" charset="0"/>
                  <a:cs typeface="Arial Black" panose="020B0604020202020204" pitchFamily="34" charset="0"/>
                </a:rPr>
                <a:t>Listen</a:t>
              </a:r>
              <a:br>
                <a:rPr lang="en-US" sz="2800" b="1" dirty="0">
                  <a:solidFill>
                    <a:srgbClr val="16469D"/>
                  </a:solidFill>
                  <a:latin typeface="Arial Black" panose="020B0604020202020204" pitchFamily="34" charset="0"/>
                  <a:cs typeface="Arial Black" panose="020B0604020202020204" pitchFamily="34" charset="0"/>
                </a:rPr>
              </a:br>
              <a:r>
                <a:rPr lang="en-US" sz="1600" dirty="0">
                  <a:solidFill>
                    <a:srgbClr val="676974"/>
                  </a:solidFill>
                  <a:effectLst/>
                  <a:latin typeface="Arial" panose="020B0604020202020204" pitchFamily="34" charset="0"/>
                  <a:cs typeface="Arial" panose="020B0604020202020204" pitchFamily="34" charset="0"/>
                </a:rPr>
                <a:t>An unusual noise like a hissing or roaring sound can indicate a leak on a pipeline.</a:t>
              </a:r>
              <a:endParaRPr lang="en-US" sz="1600" dirty="0">
                <a:solidFill>
                  <a:srgbClr val="16469D"/>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1095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What if I Can’t Possibly Use My RDQ?</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457200" y="1170364"/>
            <a:ext cx="10515600" cy="4351338"/>
          </a:xfrm>
        </p:spPr>
        <p:txBody>
          <a:bodyPr/>
          <a:lstStyle/>
          <a:p>
            <a:pPr>
              <a:lnSpc>
                <a:spcPct val="100000"/>
              </a:lnSpc>
              <a:spcBef>
                <a:spcPts val="1200"/>
              </a:spcBef>
            </a:pPr>
            <a:r>
              <a:rPr lang="en-US" sz="2400" dirty="0"/>
              <a:t>You can receive a temporary RDQ assignment upon written request and approval by Kansas Gas Service</a:t>
            </a:r>
          </a:p>
          <a:p>
            <a:pPr lvl="1">
              <a:lnSpc>
                <a:spcPct val="100000"/>
              </a:lnSpc>
              <a:spcBef>
                <a:spcPts val="1200"/>
              </a:spcBef>
            </a:pPr>
            <a:r>
              <a:rPr lang="en-US" dirty="0">
                <a:latin typeface="Arial" panose="020B0604020202020204" pitchFamily="34" charset="0"/>
                <a:cs typeface="Arial" panose="020B0604020202020204" pitchFamily="34" charset="0"/>
              </a:rPr>
              <a:t>Must be a significant event</a:t>
            </a:r>
          </a:p>
          <a:p>
            <a:pPr lvl="1">
              <a:lnSpc>
                <a:spcPct val="100000"/>
              </a:lnSpc>
              <a:spcBef>
                <a:spcPts val="1200"/>
              </a:spcBef>
            </a:pPr>
            <a:r>
              <a:rPr lang="en-US" dirty="0">
                <a:latin typeface="Arial" panose="020B0604020202020204" pitchFamily="34" charset="0"/>
                <a:cs typeface="Arial" panose="020B0604020202020204" pitchFamily="34" charset="0"/>
              </a:rPr>
              <a:t>Request must be received by Kansas Gas Service prior to 72 hours of an occurrence of a significant event</a:t>
            </a:r>
          </a:p>
          <a:p>
            <a:pPr lvl="1">
              <a:lnSpc>
                <a:spcPct val="100000"/>
              </a:lnSpc>
              <a:spcBef>
                <a:spcPts val="1200"/>
              </a:spcBef>
            </a:pPr>
            <a:r>
              <a:rPr lang="en-US" dirty="0">
                <a:latin typeface="Arial" panose="020B0604020202020204" pitchFamily="34" charset="0"/>
                <a:cs typeface="Arial" panose="020B0604020202020204" pitchFamily="34" charset="0"/>
              </a:rPr>
              <a:t>Effective for period of event, must renew if more than 30 days</a:t>
            </a:r>
            <a:endParaRPr lang="en-US" dirty="0"/>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40</a:t>
            </a:fld>
            <a:endParaRPr lang="en-US" dirty="0"/>
          </a:p>
        </p:txBody>
      </p:sp>
    </p:spTree>
    <p:extLst>
      <p:ext uri="{BB962C8B-B14F-4D97-AF65-F5344CB8AC3E}">
        <p14:creationId xmlns:p14="http://schemas.microsoft.com/office/powerpoint/2010/main" val="3710547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With EFM Meters, How Can I Be Compliant?</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457200" y="1162893"/>
            <a:ext cx="11125200" cy="5329981"/>
          </a:xfrm>
        </p:spPr>
        <p:txBody>
          <a:bodyPr/>
          <a:lstStyle/>
          <a:p>
            <a:pPr>
              <a:lnSpc>
                <a:spcPct val="100000"/>
              </a:lnSpc>
              <a:spcBef>
                <a:spcPts val="1200"/>
              </a:spcBef>
            </a:pPr>
            <a:r>
              <a:rPr lang="en-US" sz="2400" dirty="0"/>
              <a:t>Over-Delivery Penalties:</a:t>
            </a:r>
          </a:p>
          <a:p>
            <a:pPr lvl="1">
              <a:lnSpc>
                <a:spcPct val="100000"/>
              </a:lnSpc>
              <a:spcBef>
                <a:spcPts val="1200"/>
              </a:spcBef>
            </a:pPr>
            <a:r>
              <a:rPr lang="en-US" b="1" u="sng" dirty="0"/>
              <a:t>May</a:t>
            </a:r>
            <a:r>
              <a:rPr lang="en-US" b="1" dirty="0"/>
              <a:t> </a:t>
            </a:r>
            <a:r>
              <a:rPr lang="en-US" dirty="0"/>
              <a:t>be assessed during an OFO (Operational Flow Order) or POC (Period of Curtailment)</a:t>
            </a:r>
          </a:p>
          <a:p>
            <a:pPr lvl="1">
              <a:lnSpc>
                <a:spcPct val="100000"/>
              </a:lnSpc>
              <a:spcBef>
                <a:spcPts val="1200"/>
              </a:spcBef>
            </a:pPr>
            <a:r>
              <a:rPr lang="en-US" b="1" u="sng" dirty="0"/>
              <a:t>May</a:t>
            </a:r>
            <a:r>
              <a:rPr lang="en-US" b="1" dirty="0"/>
              <a:t> </a:t>
            </a:r>
            <a:r>
              <a:rPr lang="en-US" dirty="0"/>
              <a:t>be assessed to any customer or aggregation group using natural gas in excess of authorized volumes</a:t>
            </a:r>
          </a:p>
          <a:p>
            <a:pPr lvl="1">
              <a:lnSpc>
                <a:spcPct val="100000"/>
              </a:lnSpc>
              <a:spcBef>
                <a:spcPts val="1200"/>
              </a:spcBef>
            </a:pPr>
            <a:r>
              <a:rPr lang="en-US" dirty="0"/>
              <a:t>Apply to unauthorized Over-Deliveries to EFM meters which are not </a:t>
            </a:r>
            <a:r>
              <a:rPr lang="en-US" b="1" dirty="0"/>
              <a:t>within 5% </a:t>
            </a:r>
            <a:r>
              <a:rPr lang="en-US" dirty="0"/>
              <a:t>of authorized daily delivery levels or to RDQ balanced meters with nominations less than the assigned RDQ</a:t>
            </a:r>
          </a:p>
          <a:p>
            <a:pPr lvl="1">
              <a:lnSpc>
                <a:spcPct val="100000"/>
              </a:lnSpc>
              <a:spcBef>
                <a:spcPts val="1200"/>
              </a:spcBef>
            </a:pPr>
            <a:r>
              <a:rPr lang="en-US" dirty="0"/>
              <a:t>Company may also distribute upstream penalties for unauthorized Over-Deliveries resulting from transport customer deliveries</a:t>
            </a:r>
          </a:p>
          <a:p>
            <a:pPr lvl="1">
              <a:lnSpc>
                <a:spcPct val="100000"/>
              </a:lnSpc>
              <a:spcBef>
                <a:spcPts val="1200"/>
              </a:spcBef>
            </a:pPr>
            <a:r>
              <a:rPr lang="en-US" dirty="0"/>
              <a:t>See KGS tariff GTC11 for details:  </a:t>
            </a:r>
            <a:r>
              <a:rPr lang="en-US" dirty="0">
                <a:hlinkClick r:id="rId2"/>
              </a:rPr>
              <a:t>General Terms and Conditions 11</a:t>
            </a:r>
            <a:endParaRPr lang="en-US" dirty="0"/>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41</a:t>
            </a:fld>
            <a:endParaRPr lang="en-US" dirty="0"/>
          </a:p>
        </p:txBody>
      </p:sp>
    </p:spTree>
    <p:extLst>
      <p:ext uri="{BB962C8B-B14F-4D97-AF65-F5344CB8AC3E}">
        <p14:creationId xmlns:p14="http://schemas.microsoft.com/office/powerpoint/2010/main" val="979724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03DFB-EFA1-DD45-B03B-C27407F9AFEC}"/>
              </a:ext>
            </a:extLst>
          </p:cNvPr>
          <p:cNvSpPr>
            <a:spLocks noGrp="1"/>
          </p:cNvSpPr>
          <p:nvPr>
            <p:ph type="title"/>
          </p:nvPr>
        </p:nvSpPr>
        <p:spPr/>
        <p:txBody>
          <a:bodyPr/>
          <a:lstStyle/>
          <a:p>
            <a:r>
              <a:rPr lang="en-US" dirty="0"/>
              <a:t>Penalties</a:t>
            </a:r>
          </a:p>
        </p:txBody>
      </p:sp>
    </p:spTree>
    <p:extLst>
      <p:ext uri="{BB962C8B-B14F-4D97-AF65-F5344CB8AC3E}">
        <p14:creationId xmlns:p14="http://schemas.microsoft.com/office/powerpoint/2010/main" val="1148165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Penalties Explained – Effective Jan. 1, 2024</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457200" y="1170364"/>
            <a:ext cx="10515600" cy="4351338"/>
          </a:xfrm>
        </p:spPr>
        <p:txBody>
          <a:bodyPr/>
          <a:lstStyle/>
          <a:p>
            <a:pPr>
              <a:lnSpc>
                <a:spcPct val="100000"/>
              </a:lnSpc>
              <a:spcBef>
                <a:spcPts val="1200"/>
              </a:spcBef>
            </a:pPr>
            <a:r>
              <a:rPr lang="en-US" sz="1600" b="1" dirty="0"/>
              <a:t>Standard OFO Penalties</a:t>
            </a:r>
          </a:p>
          <a:p>
            <a:pPr lvl="1">
              <a:lnSpc>
                <a:spcPct val="100000"/>
              </a:lnSpc>
              <a:spcBef>
                <a:spcPts val="1200"/>
              </a:spcBef>
            </a:pPr>
            <a:r>
              <a:rPr lang="en-US" sz="1600" dirty="0"/>
              <a:t>For each day of the Standard OFO, the lessor of 2 ½ times the daily midpoint stated on Platts Gas Daily’s Index for Southern Star times the MMBtu of Unauthorized Over-or-Under-Deliveries that exceed the tolerance level applicable under Section 11.06.01 or $15 plus the daily midpoint stated on Platts Gas Daily’s Index for Southern Star times the MMBtu of Unauthorized Over-or-Under-Deliveries.</a:t>
            </a:r>
          </a:p>
          <a:p>
            <a:pPr>
              <a:lnSpc>
                <a:spcPct val="100000"/>
              </a:lnSpc>
              <a:spcBef>
                <a:spcPts val="1200"/>
              </a:spcBef>
            </a:pPr>
            <a:r>
              <a:rPr lang="en-US" sz="1600" b="1" dirty="0"/>
              <a:t>Emergency OFO Penalties</a:t>
            </a:r>
          </a:p>
          <a:p>
            <a:pPr lvl="1">
              <a:lnSpc>
                <a:spcPct val="100000"/>
              </a:lnSpc>
              <a:spcBef>
                <a:spcPts val="1200"/>
              </a:spcBef>
            </a:pPr>
            <a:r>
              <a:rPr lang="en-US" sz="1600" dirty="0">
                <a:latin typeface="Arial" panose="020B0604020202020204" pitchFamily="34" charset="0"/>
                <a:cs typeface="Arial" panose="020B0604020202020204" pitchFamily="34" charset="0"/>
              </a:rPr>
              <a:t>For each day of the Emergency OFO, the lessor of 5 times the daily midpoint stated on Platts Gas Daily’s Index for Southern Star times the MMBtu of Unauthorized Over-or-Under-Deliveries that exceed the tolerance level applicable under Section 11.06.01 or $50 plus the daily midpoint stated on Platts Gas Daily’s Index for Southern Star times the MMBtu of Unauthorized Over-or-Under-Deliveries.</a:t>
            </a:r>
          </a:p>
          <a:p>
            <a:pPr>
              <a:lnSpc>
                <a:spcPct val="100000"/>
              </a:lnSpc>
              <a:spcBef>
                <a:spcPts val="1200"/>
              </a:spcBef>
            </a:pPr>
            <a:r>
              <a:rPr lang="en-US" sz="1600" b="1" dirty="0"/>
              <a:t>Period of Curtailment Penalties</a:t>
            </a:r>
          </a:p>
          <a:p>
            <a:pPr lvl="1">
              <a:lnSpc>
                <a:spcPct val="100000"/>
              </a:lnSpc>
              <a:spcBef>
                <a:spcPts val="1200"/>
              </a:spcBef>
            </a:pPr>
            <a:r>
              <a:rPr lang="en-US" sz="1600" dirty="0"/>
              <a:t>For each day of the POC, the lessor of 10 times the daily midpoint stated on Platts Gas Daily’s Index for Southern Star times the MMBtu of Unauthorized Over-or-Under-Deliveries that exceed the tolerance level applicable under Section 11.06.01 or $100 plus the daily midpoint stated on Platts Gas Daily’s Index for Southern Star times the MMBtu of Unauthorized Over-or-Under-Deliveries.</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43</a:t>
            </a:fld>
            <a:endParaRPr lang="en-US" dirty="0"/>
          </a:p>
        </p:txBody>
      </p:sp>
    </p:spTree>
    <p:extLst>
      <p:ext uri="{BB962C8B-B14F-4D97-AF65-F5344CB8AC3E}">
        <p14:creationId xmlns:p14="http://schemas.microsoft.com/office/powerpoint/2010/main" val="3919655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008C-926E-1921-78EF-8858DDD59FAA}"/>
              </a:ext>
            </a:extLst>
          </p:cNvPr>
          <p:cNvSpPr>
            <a:spLocks noGrp="1"/>
          </p:cNvSpPr>
          <p:nvPr>
            <p:ph type="title"/>
          </p:nvPr>
        </p:nvSpPr>
        <p:spPr/>
        <p:txBody>
          <a:bodyPr/>
          <a:lstStyle/>
          <a:p>
            <a:r>
              <a:rPr lang="en-US" sz="3200" dirty="0"/>
              <a:t>Price Spike Event-Effective Jan 1, 2024</a:t>
            </a:r>
            <a:endParaRPr lang="en-US" dirty="0"/>
          </a:p>
        </p:txBody>
      </p:sp>
      <p:sp>
        <p:nvSpPr>
          <p:cNvPr id="4" name="Slide Number Placeholder 3">
            <a:extLst>
              <a:ext uri="{FF2B5EF4-FFF2-40B4-BE49-F238E27FC236}">
                <a16:creationId xmlns:a16="http://schemas.microsoft.com/office/drawing/2014/main" id="{552FCB55-3DF0-1F7A-9F79-A6DABCC9C706}"/>
              </a:ext>
            </a:extLst>
          </p:cNvPr>
          <p:cNvSpPr>
            <a:spLocks noGrp="1"/>
          </p:cNvSpPr>
          <p:nvPr>
            <p:ph type="sldNum" sz="quarter" idx="12"/>
          </p:nvPr>
        </p:nvSpPr>
        <p:spPr/>
        <p:txBody>
          <a:bodyPr/>
          <a:lstStyle/>
          <a:p>
            <a:fld id="{05E02EE5-E611-3446-B256-5BC5E39B139D}" type="slidenum">
              <a:rPr lang="en-US" smtClean="0"/>
              <a:pPr/>
              <a:t>44</a:t>
            </a:fld>
            <a:endParaRPr lang="en-US" dirty="0"/>
          </a:p>
        </p:txBody>
      </p:sp>
      <p:sp>
        <p:nvSpPr>
          <p:cNvPr id="5" name="Content Placeholder 4">
            <a:extLst>
              <a:ext uri="{FF2B5EF4-FFF2-40B4-BE49-F238E27FC236}">
                <a16:creationId xmlns:a16="http://schemas.microsoft.com/office/drawing/2014/main" id="{3FCA484D-2537-755B-9E1D-AE116BB9C075}"/>
              </a:ext>
            </a:extLst>
          </p:cNvPr>
          <p:cNvSpPr>
            <a:spLocks noGrp="1"/>
          </p:cNvSpPr>
          <p:nvPr>
            <p:ph idx="10"/>
          </p:nvPr>
        </p:nvSpPr>
        <p:spPr>
          <a:xfrm>
            <a:off x="457200" y="1170364"/>
            <a:ext cx="10515600" cy="4351338"/>
          </a:xfrm>
        </p:spPr>
        <p:txBody>
          <a:bodyPr/>
          <a:lstStyle/>
          <a:p>
            <a:r>
              <a:rPr lang="en-US" dirty="0"/>
              <a:t>An OFO or POC of over-deliveries with price spike event is defined as each day during an OFO or POC of Over-Deliveries where the daily midpoint stated on Platts Gas Daily’s Index for Southern Star equals or exceeds 5 times the first of the month Platts Gas Daily’s Index for Southern Star for the same month.  </a:t>
            </a:r>
          </a:p>
          <a:p>
            <a:r>
              <a:rPr lang="en-US" dirty="0"/>
              <a:t>Please access this link to see details of event credit levels and calculations:  </a:t>
            </a:r>
            <a:r>
              <a:rPr lang="en-US" dirty="0">
                <a:hlinkClick r:id="rId2"/>
              </a:rPr>
              <a:t>KGS General Terms and Conditions Section 11 (kansasgasservice.com)</a:t>
            </a:r>
            <a:endParaRPr lang="en-US" dirty="0"/>
          </a:p>
          <a:p>
            <a:endParaRPr lang="en-US" dirty="0"/>
          </a:p>
        </p:txBody>
      </p:sp>
    </p:spTree>
    <p:extLst>
      <p:ext uri="{BB962C8B-B14F-4D97-AF65-F5344CB8AC3E}">
        <p14:creationId xmlns:p14="http://schemas.microsoft.com/office/powerpoint/2010/main" val="2032579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Avoiding a Cold Weather Penalty </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381000" y="1066800"/>
            <a:ext cx="10515600" cy="4351338"/>
          </a:xfrm>
        </p:spPr>
        <p:txBody>
          <a:bodyPr/>
          <a:lstStyle/>
          <a:p>
            <a:pPr>
              <a:lnSpc>
                <a:spcPct val="100000"/>
              </a:lnSpc>
              <a:spcBef>
                <a:spcPts val="1800"/>
              </a:spcBef>
            </a:pPr>
            <a:r>
              <a:rPr lang="en-US" sz="2400" dirty="0"/>
              <a:t>Make sure your third-party natural gas supplier delivers your RDQ amount</a:t>
            </a:r>
          </a:p>
          <a:p>
            <a:pPr>
              <a:lnSpc>
                <a:spcPct val="100000"/>
              </a:lnSpc>
              <a:spcBef>
                <a:spcPts val="1800"/>
              </a:spcBef>
            </a:pPr>
            <a:r>
              <a:rPr lang="en-US" sz="2400" dirty="0"/>
              <a:t>Limit your usage for your EFM meter to stay within tolerance of your nomination </a:t>
            </a:r>
            <a:r>
              <a:rPr lang="en-US" sz="2400" b="1" dirty="0"/>
              <a:t>(plus or minus 5%)</a:t>
            </a:r>
          </a:p>
          <a:p>
            <a:pPr>
              <a:lnSpc>
                <a:spcPct val="100000"/>
              </a:lnSpc>
              <a:spcBef>
                <a:spcPts val="1800"/>
              </a:spcBef>
            </a:pPr>
            <a:r>
              <a:rPr lang="en-US" sz="2400" dirty="0"/>
              <a:t>Have your third-party natural gas supplier adjust/increase your delivery so that you remain in compliance</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45</a:t>
            </a:fld>
            <a:endParaRPr lang="en-US" dirty="0"/>
          </a:p>
        </p:txBody>
      </p:sp>
    </p:spTree>
    <p:extLst>
      <p:ext uri="{BB962C8B-B14F-4D97-AF65-F5344CB8AC3E}">
        <p14:creationId xmlns:p14="http://schemas.microsoft.com/office/powerpoint/2010/main" val="3667181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Penalties Collected</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381000" y="1168187"/>
            <a:ext cx="10515600" cy="4351338"/>
          </a:xfrm>
        </p:spPr>
        <p:txBody>
          <a:bodyPr/>
          <a:lstStyle/>
          <a:p>
            <a:pPr>
              <a:lnSpc>
                <a:spcPct val="100000"/>
              </a:lnSpc>
              <a:spcBef>
                <a:spcPts val="1200"/>
              </a:spcBef>
            </a:pPr>
            <a:r>
              <a:rPr lang="en-US" sz="2400" dirty="0"/>
              <a:t>Penalty money is used to pay pipeline penalties and/or lower the cost of gas (COGR) for Kansas Gas Service’s sales customers</a:t>
            </a:r>
          </a:p>
          <a:p>
            <a:pPr>
              <a:lnSpc>
                <a:spcPct val="100000"/>
              </a:lnSpc>
              <a:spcBef>
                <a:spcPts val="1200"/>
              </a:spcBef>
            </a:pPr>
            <a:r>
              <a:rPr lang="en-US" sz="2400" dirty="0"/>
              <a:t>Kansas Gas Service has no financial incentive to issue an operational </a:t>
            </a:r>
            <a:r>
              <a:rPr lang="en-US" dirty="0"/>
              <a:t>f</a:t>
            </a:r>
            <a:r>
              <a:rPr lang="en-US" sz="2400" dirty="0"/>
              <a:t>low </a:t>
            </a:r>
            <a:r>
              <a:rPr lang="en-US" dirty="0"/>
              <a:t>o</a:t>
            </a:r>
            <a:r>
              <a:rPr lang="en-US" sz="2400" dirty="0"/>
              <a:t>rder or period of curtailment</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46</a:t>
            </a:fld>
            <a:endParaRPr lang="en-US" dirty="0"/>
          </a:p>
        </p:txBody>
      </p:sp>
    </p:spTree>
    <p:extLst>
      <p:ext uri="{BB962C8B-B14F-4D97-AF65-F5344CB8AC3E}">
        <p14:creationId xmlns:p14="http://schemas.microsoft.com/office/powerpoint/2010/main" val="16249432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AF9400-7513-A04C-8F5F-8FA522A4162C}"/>
              </a:ext>
            </a:extLst>
          </p:cNvPr>
          <p:cNvSpPr>
            <a:spLocks noGrp="1"/>
          </p:cNvSpPr>
          <p:nvPr>
            <p:ph type="title"/>
          </p:nvPr>
        </p:nvSpPr>
        <p:spPr/>
        <p:txBody>
          <a:bodyPr/>
          <a:lstStyle/>
          <a:p>
            <a:r>
              <a:rPr lang="en-US" dirty="0"/>
              <a:t>Curtailment</a:t>
            </a:r>
          </a:p>
        </p:txBody>
      </p:sp>
    </p:spTree>
    <p:extLst>
      <p:ext uri="{BB962C8B-B14F-4D97-AF65-F5344CB8AC3E}">
        <p14:creationId xmlns:p14="http://schemas.microsoft.com/office/powerpoint/2010/main" val="1351235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Possible Conditions</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457200" y="1066800"/>
            <a:ext cx="10896600" cy="4351338"/>
          </a:xfrm>
        </p:spPr>
        <p:txBody>
          <a:bodyPr/>
          <a:lstStyle/>
          <a:p>
            <a:pPr>
              <a:lnSpc>
                <a:spcPct val="100000"/>
              </a:lnSpc>
              <a:spcBef>
                <a:spcPts val="1200"/>
              </a:spcBef>
            </a:pPr>
            <a:r>
              <a:rPr lang="en-US" sz="2400" dirty="0"/>
              <a:t>A supply curtailment could be issued after an OFO has been implemented and in situations where supplies may not be sufficient to maintain service to priority customers (e.g., loss of service would endanger human life) </a:t>
            </a:r>
          </a:p>
          <a:p>
            <a:pPr>
              <a:lnSpc>
                <a:spcPct val="100000"/>
              </a:lnSpc>
              <a:spcBef>
                <a:spcPts val="1200"/>
              </a:spcBef>
            </a:pPr>
            <a:r>
              <a:rPr lang="en-US" sz="2400" dirty="0"/>
              <a:t>Under a system emergency, natural gas diverted from transport customers to higher priority customers would be reimbursed at verifiable replacement cost</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48</a:t>
            </a:fld>
            <a:endParaRPr lang="en-US" dirty="0"/>
          </a:p>
        </p:txBody>
      </p:sp>
    </p:spTree>
    <p:extLst>
      <p:ext uri="{BB962C8B-B14F-4D97-AF65-F5344CB8AC3E}">
        <p14:creationId xmlns:p14="http://schemas.microsoft.com/office/powerpoint/2010/main" val="7345732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Types of Curtailment</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433250" y="1168187"/>
            <a:ext cx="10920549" cy="4351338"/>
          </a:xfrm>
        </p:spPr>
        <p:txBody>
          <a:bodyPr/>
          <a:lstStyle/>
          <a:p>
            <a:pPr>
              <a:lnSpc>
                <a:spcPct val="100000"/>
              </a:lnSpc>
              <a:spcBef>
                <a:spcPts val="1200"/>
              </a:spcBef>
            </a:pPr>
            <a:r>
              <a:rPr lang="en-US" sz="2400" b="1" dirty="0"/>
              <a:t>Local system curtailment </a:t>
            </a:r>
            <a:r>
              <a:rPr lang="en-US" sz="2400" dirty="0"/>
              <a:t>-</a:t>
            </a:r>
            <a:r>
              <a:rPr lang="en-US" sz="2400" b="1" dirty="0"/>
              <a:t> </a:t>
            </a:r>
            <a:r>
              <a:rPr lang="en-US" sz="2400" dirty="0"/>
              <a:t>Issued on short notice when demand on a portion of the Kansas Gas Service system exceeds the delivery capability of the system</a:t>
            </a:r>
          </a:p>
          <a:p>
            <a:pPr>
              <a:lnSpc>
                <a:spcPct val="100000"/>
              </a:lnSpc>
              <a:spcBef>
                <a:spcPts val="1200"/>
              </a:spcBef>
            </a:pPr>
            <a:r>
              <a:rPr lang="en-US" sz="2400" b="1" dirty="0"/>
              <a:t>System-wide curtailment </a:t>
            </a:r>
            <a:r>
              <a:rPr lang="en-US" sz="2400" dirty="0"/>
              <a:t>- Issued on short notice when demand on </a:t>
            </a:r>
            <a:r>
              <a:rPr lang="en-US" sz="2400" b="1" dirty="0"/>
              <a:t>all</a:t>
            </a:r>
            <a:r>
              <a:rPr lang="en-US" sz="2400" dirty="0"/>
              <a:t> of the Kansas Gas Service system exceeds the delivery capability of the system</a:t>
            </a:r>
          </a:p>
          <a:p>
            <a:pPr lvl="1">
              <a:lnSpc>
                <a:spcPct val="100000"/>
              </a:lnSpc>
              <a:spcBef>
                <a:spcPts val="1200"/>
              </a:spcBef>
            </a:pPr>
            <a:r>
              <a:rPr lang="en-US" dirty="0"/>
              <a:t>Customer notified by third-party natural gas supplier that transportation and sales service is curtailed based on end-use categories stated in the Company’s Priority of Service tariff provisions</a:t>
            </a:r>
          </a:p>
          <a:p>
            <a:pPr lvl="1">
              <a:lnSpc>
                <a:spcPct val="100000"/>
              </a:lnSpc>
              <a:spcBef>
                <a:spcPts val="1200"/>
              </a:spcBef>
            </a:pPr>
            <a:r>
              <a:rPr lang="en-US" dirty="0"/>
              <a:t>Any natural gas used above that authorized in the categories curtailed is unauthorized Over-Delivery and subject to penalty</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49</a:t>
            </a:fld>
            <a:endParaRPr lang="en-US" dirty="0"/>
          </a:p>
        </p:txBody>
      </p:sp>
    </p:spTree>
    <p:extLst>
      <p:ext uri="{BB962C8B-B14F-4D97-AF65-F5344CB8AC3E}">
        <p14:creationId xmlns:p14="http://schemas.microsoft.com/office/powerpoint/2010/main" val="944502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sz="3200" dirty="0"/>
              <a:t>Natural Gas Pipeline Safety</a:t>
            </a:r>
            <a:endParaRPr lang="en-US" dirty="0"/>
          </a:p>
        </p:txBody>
      </p:sp>
      <p:sp>
        <p:nvSpPr>
          <p:cNvPr id="5" name="Content Placeholder 4">
            <a:extLst>
              <a:ext uri="{FF2B5EF4-FFF2-40B4-BE49-F238E27FC236}">
                <a16:creationId xmlns:a16="http://schemas.microsoft.com/office/drawing/2014/main" id="{1FFC4BDB-7CD6-890B-B29F-4EA101294D53}"/>
              </a:ext>
            </a:extLst>
          </p:cNvPr>
          <p:cNvSpPr>
            <a:spLocks noGrp="1"/>
          </p:cNvSpPr>
          <p:nvPr>
            <p:ph idx="1"/>
          </p:nvPr>
        </p:nvSpPr>
        <p:spPr/>
        <p:txBody>
          <a:bodyPr/>
          <a:lstStyle/>
          <a:p>
            <a:r>
              <a:rPr lang="en-US" dirty="0"/>
              <a:t>Pipeline Safety – Recognition – Action</a:t>
            </a:r>
          </a:p>
          <a:p>
            <a:endParaRPr lang="en-US" dirty="0"/>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242888" y="1471613"/>
            <a:ext cx="11187112" cy="4351338"/>
          </a:xfrm>
        </p:spPr>
        <p:txBody>
          <a:bodyPr/>
          <a:lstStyle/>
          <a:p>
            <a:pPr>
              <a:lnSpc>
                <a:spcPct val="100000"/>
              </a:lnSpc>
              <a:spcBef>
                <a:spcPts val="1200"/>
              </a:spcBef>
            </a:pPr>
            <a:r>
              <a:rPr lang="en-US" sz="2000" b="1" dirty="0"/>
              <a:t>Action </a:t>
            </a:r>
          </a:p>
          <a:p>
            <a:pPr lvl="1">
              <a:lnSpc>
                <a:spcPct val="100000"/>
              </a:lnSpc>
              <a:spcBef>
                <a:spcPts val="1200"/>
              </a:spcBef>
            </a:pPr>
            <a:r>
              <a:rPr lang="en-US" dirty="0"/>
              <a:t>Should you detect one or more of the warning signs, leave the area immediately, going upwind if possible</a:t>
            </a:r>
          </a:p>
          <a:p>
            <a:pPr lvl="1">
              <a:lnSpc>
                <a:spcPct val="100000"/>
              </a:lnSpc>
              <a:spcBef>
                <a:spcPts val="1200"/>
              </a:spcBef>
            </a:pPr>
            <a:r>
              <a:rPr lang="en-US" dirty="0"/>
              <a:t>Do not operate any electrical equipment, including lights</a:t>
            </a:r>
          </a:p>
          <a:p>
            <a:pPr lvl="1">
              <a:lnSpc>
                <a:spcPct val="100000"/>
              </a:lnSpc>
              <a:spcBef>
                <a:spcPts val="1200"/>
              </a:spcBef>
            </a:pPr>
            <a:r>
              <a:rPr lang="en-US" dirty="0"/>
              <a:t>Warn others to leave the area with you</a:t>
            </a:r>
          </a:p>
          <a:p>
            <a:pPr lvl="1">
              <a:lnSpc>
                <a:spcPct val="100000"/>
              </a:lnSpc>
              <a:spcBef>
                <a:spcPts val="1200"/>
              </a:spcBef>
            </a:pPr>
            <a:r>
              <a:rPr lang="en-US" dirty="0"/>
              <a:t>When in a safe area, </a:t>
            </a:r>
            <a:r>
              <a:rPr lang="en-US" dirty="0">
                <a:latin typeface="Arial"/>
                <a:cs typeface="Arial"/>
              </a:rPr>
              <a:t>call 911 and Kansas Gas Service at 888-482-4950 to notify emergency personnel</a:t>
            </a:r>
          </a:p>
          <a:p>
            <a:pPr>
              <a:lnSpc>
                <a:spcPct val="100000"/>
              </a:lnSpc>
              <a:spcBef>
                <a:spcPts val="1200"/>
              </a:spcBef>
            </a:pPr>
            <a:r>
              <a:rPr lang="en-US" sz="2000" b="1" dirty="0">
                <a:latin typeface="Arial"/>
                <a:cs typeface="Arial"/>
              </a:rPr>
              <a:t>Excavation</a:t>
            </a:r>
          </a:p>
          <a:p>
            <a:pPr lvl="1">
              <a:lnSpc>
                <a:spcPct val="100000"/>
              </a:lnSpc>
              <a:spcBef>
                <a:spcPts val="1200"/>
              </a:spcBef>
              <a:buFontTx/>
              <a:buChar char="-"/>
            </a:pPr>
            <a:r>
              <a:rPr lang="en-US" dirty="0">
                <a:latin typeface="Arial"/>
                <a:cs typeface="Arial"/>
              </a:rPr>
              <a:t>If you intend to excavate, you must request underground facilities be located</a:t>
            </a:r>
          </a:p>
          <a:p>
            <a:pPr lvl="1">
              <a:lnSpc>
                <a:spcPct val="100000"/>
              </a:lnSpc>
              <a:spcBef>
                <a:spcPts val="1200"/>
              </a:spcBef>
              <a:buFontTx/>
              <a:buChar char="-"/>
            </a:pPr>
            <a:r>
              <a:rPr lang="en-US" dirty="0">
                <a:latin typeface="Arial"/>
                <a:cs typeface="Arial"/>
              </a:rPr>
              <a:t>Call 811 or visit </a:t>
            </a:r>
            <a:r>
              <a:rPr lang="en-US" dirty="0">
                <a:latin typeface="Arial"/>
                <a:cs typeface="Arial"/>
                <a:hlinkClick r:id="rId2"/>
              </a:rPr>
              <a:t>kansas811.com</a:t>
            </a:r>
            <a:r>
              <a:rPr lang="en-US" dirty="0">
                <a:latin typeface="Arial"/>
                <a:cs typeface="Arial"/>
              </a:rPr>
              <a:t> to have your underground natural gas facilities located.  After requesting locates, you must wait two full working days for underground utilities to be located</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5</a:t>
            </a:fld>
            <a:endParaRPr lang="en-US" dirty="0"/>
          </a:p>
        </p:txBody>
      </p:sp>
    </p:spTree>
    <p:extLst>
      <p:ext uri="{BB962C8B-B14F-4D97-AF65-F5344CB8AC3E}">
        <p14:creationId xmlns:p14="http://schemas.microsoft.com/office/powerpoint/2010/main" val="3336384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Curtailment Sequence </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457200" y="1253331"/>
            <a:ext cx="10515600" cy="4351338"/>
          </a:xfrm>
        </p:spPr>
        <p:txBody>
          <a:bodyPr/>
          <a:lstStyle/>
          <a:p>
            <a:pPr>
              <a:lnSpc>
                <a:spcPct val="100000"/>
              </a:lnSpc>
              <a:spcBef>
                <a:spcPts val="1800"/>
              </a:spcBef>
            </a:pPr>
            <a:r>
              <a:rPr lang="en-US" sz="2400" dirty="0"/>
              <a:t>Large Volume Transport </a:t>
            </a:r>
          </a:p>
          <a:p>
            <a:pPr>
              <a:lnSpc>
                <a:spcPct val="100000"/>
              </a:lnSpc>
              <a:spcBef>
                <a:spcPts val="1800"/>
              </a:spcBef>
            </a:pPr>
            <a:r>
              <a:rPr lang="en-US" sz="2400" dirty="0"/>
              <a:t>Small Transport, General Sales and customers with endangered property</a:t>
            </a:r>
          </a:p>
          <a:p>
            <a:pPr>
              <a:lnSpc>
                <a:spcPct val="100000"/>
              </a:lnSpc>
              <a:spcBef>
                <a:spcPts val="1800"/>
              </a:spcBef>
            </a:pPr>
            <a:r>
              <a:rPr lang="en-US" sz="2400" dirty="0"/>
              <a:t>Residential and customers with endangered human life</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50</a:t>
            </a:fld>
            <a:endParaRPr lang="en-US" dirty="0"/>
          </a:p>
        </p:txBody>
      </p:sp>
    </p:spTree>
    <p:extLst>
      <p:ext uri="{BB962C8B-B14F-4D97-AF65-F5344CB8AC3E}">
        <p14:creationId xmlns:p14="http://schemas.microsoft.com/office/powerpoint/2010/main" val="40941207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00888D-5E3C-9443-996D-EEE3C452CBEC}"/>
              </a:ext>
            </a:extLst>
          </p:cNvPr>
          <p:cNvSpPr>
            <a:spLocks noGrp="1"/>
          </p:cNvSpPr>
          <p:nvPr>
            <p:ph type="title"/>
          </p:nvPr>
        </p:nvSpPr>
        <p:spPr/>
        <p:txBody>
          <a:bodyPr/>
          <a:lstStyle/>
          <a:p>
            <a:r>
              <a:rPr lang="en-US" dirty="0"/>
              <a:t>Market Outlook </a:t>
            </a:r>
          </a:p>
        </p:txBody>
      </p:sp>
    </p:spTree>
    <p:extLst>
      <p:ext uri="{BB962C8B-B14F-4D97-AF65-F5344CB8AC3E}">
        <p14:creationId xmlns:p14="http://schemas.microsoft.com/office/powerpoint/2010/main" val="199113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normAutofit/>
          </a:bodyPr>
          <a:lstStyle/>
          <a:p>
            <a:r>
              <a:rPr lang="en-US" dirty="0"/>
              <a:t>Index Pricing, Kansas Gas Service COGR</a:t>
            </a:r>
          </a:p>
        </p:txBody>
      </p:sp>
      <p:sp>
        <p:nvSpPr>
          <p:cNvPr id="5" name="Content Placeholder 4">
            <a:extLst>
              <a:ext uri="{FF2B5EF4-FFF2-40B4-BE49-F238E27FC236}">
                <a16:creationId xmlns:a16="http://schemas.microsoft.com/office/drawing/2014/main" id="{1FFC4BDB-7CD6-890B-B29F-4EA101294D53}"/>
              </a:ext>
            </a:extLst>
          </p:cNvPr>
          <p:cNvSpPr>
            <a:spLocks noGrp="1"/>
          </p:cNvSpPr>
          <p:nvPr>
            <p:ph idx="1"/>
          </p:nvPr>
        </p:nvSpPr>
        <p:spPr/>
        <p:txBody>
          <a:bodyPr/>
          <a:lstStyle/>
          <a:p>
            <a:r>
              <a:rPr lang="en-US" dirty="0"/>
              <a:t>Historical index pricing, Kansas Gas Service cost of natural gas</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52</a:t>
            </a:fld>
            <a:endParaRPr lang="en-US" dirty="0"/>
          </a:p>
        </p:txBody>
      </p:sp>
      <p:pic>
        <p:nvPicPr>
          <p:cNvPr id="9" name="Content Placeholder 8">
            <a:extLst>
              <a:ext uri="{FF2B5EF4-FFF2-40B4-BE49-F238E27FC236}">
                <a16:creationId xmlns:a16="http://schemas.microsoft.com/office/drawing/2014/main" id="{8477A015-CB04-F661-A7FD-746F08FC9F4B}"/>
              </a:ext>
            </a:extLst>
          </p:cNvPr>
          <p:cNvPicPr>
            <a:picLocks noGrp="1" noChangeAspect="1"/>
          </p:cNvPicPr>
          <p:nvPr>
            <p:ph idx="10"/>
          </p:nvPr>
        </p:nvPicPr>
        <p:blipFill>
          <a:blip r:embed="rId2"/>
          <a:stretch>
            <a:fillRect/>
          </a:stretch>
        </p:blipFill>
        <p:spPr>
          <a:xfrm>
            <a:off x="2434076" y="1600200"/>
            <a:ext cx="7410906" cy="4132812"/>
          </a:xfrm>
        </p:spPr>
      </p:pic>
    </p:spTree>
    <p:extLst>
      <p:ext uri="{BB962C8B-B14F-4D97-AF65-F5344CB8AC3E}">
        <p14:creationId xmlns:p14="http://schemas.microsoft.com/office/powerpoint/2010/main" val="1270245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Forecasting: 2023-2024</a:t>
            </a:r>
          </a:p>
        </p:txBody>
      </p:sp>
      <p:sp>
        <p:nvSpPr>
          <p:cNvPr id="5" name="Content Placeholder 4">
            <a:extLst>
              <a:ext uri="{FF2B5EF4-FFF2-40B4-BE49-F238E27FC236}">
                <a16:creationId xmlns:a16="http://schemas.microsoft.com/office/drawing/2014/main" id="{1FFC4BDB-7CD6-890B-B29F-4EA101294D53}"/>
              </a:ext>
            </a:extLst>
          </p:cNvPr>
          <p:cNvSpPr>
            <a:spLocks noGrp="1"/>
          </p:cNvSpPr>
          <p:nvPr>
            <p:ph idx="1"/>
          </p:nvPr>
        </p:nvSpPr>
        <p:spPr/>
        <p:txBody>
          <a:bodyPr/>
          <a:lstStyle/>
          <a:p>
            <a:r>
              <a:rPr lang="en-US" dirty="0"/>
              <a:t>Market Volatility</a:t>
            </a:r>
          </a:p>
          <a:p>
            <a:endParaRPr lang="en-US" dirty="0"/>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685800" y="1461844"/>
            <a:ext cx="10515600" cy="4351338"/>
          </a:xfrm>
        </p:spPr>
        <p:txBody>
          <a:bodyPr/>
          <a:lstStyle/>
          <a:p>
            <a:pPr>
              <a:lnSpc>
                <a:spcPct val="100000"/>
              </a:lnSpc>
              <a:spcBef>
                <a:spcPts val="1200"/>
              </a:spcBef>
            </a:pPr>
            <a:r>
              <a:rPr lang="en-US" dirty="0"/>
              <a:t>Neither ONE Gas nor Kansas Gas Service can predict future natural gas commodity prices due to domestic and geopolitical factors.</a:t>
            </a:r>
            <a:endParaRPr lang="en-US" sz="2400" dirty="0"/>
          </a:p>
          <a:p>
            <a:pPr lvl="1"/>
            <a:r>
              <a:rPr lang="en-US" sz="1600" dirty="0"/>
              <a:t>War in Ukraine</a:t>
            </a:r>
          </a:p>
          <a:p>
            <a:pPr lvl="1"/>
            <a:r>
              <a:rPr lang="en-US" sz="1600" dirty="0"/>
              <a:t>The prediction of an El Nino winter with a stronger, southern storm track may lead to Kansas having normal ranges of snowfall, with the southwest portion of the state slightly higher than normal.</a:t>
            </a:r>
          </a:p>
          <a:p>
            <a:pPr lvl="1"/>
            <a:r>
              <a:rPr lang="en-US" sz="1600" dirty="0"/>
              <a:t>Liquified Natural Gas (LNG) plants </a:t>
            </a:r>
          </a:p>
          <a:p>
            <a:pPr lvl="1"/>
            <a:r>
              <a:rPr lang="en-US" sz="1600" dirty="0"/>
              <a:t>Natural gas-fueled power plants experienced increased demand from record-high summer temperatures </a:t>
            </a:r>
          </a:p>
          <a:p>
            <a:pPr lvl="1">
              <a:buFontTx/>
              <a:buChar char="-"/>
            </a:pPr>
            <a:r>
              <a:rPr lang="en-US" sz="1600" dirty="0"/>
              <a:t>Production lags demand</a:t>
            </a:r>
          </a:p>
          <a:p>
            <a:pPr lvl="1">
              <a:buFontTx/>
              <a:buChar char="-"/>
            </a:pPr>
            <a:r>
              <a:rPr lang="en-US" sz="1600" dirty="0"/>
              <a:t>Other helpful links:  </a:t>
            </a:r>
          </a:p>
          <a:p>
            <a:pPr lvl="2">
              <a:buFontTx/>
              <a:buChar char="-"/>
            </a:pPr>
            <a:r>
              <a:rPr lang="en-US" sz="1400" dirty="0">
                <a:solidFill>
                  <a:schemeClr val="accent1"/>
                </a:solidFill>
                <a:hlinkClick r:id="rId2"/>
              </a:rPr>
              <a:t>EIA Outlook </a:t>
            </a:r>
            <a:r>
              <a:rPr lang="en-US" sz="1400" dirty="0">
                <a:solidFill>
                  <a:schemeClr val="accent1"/>
                </a:solidFill>
              </a:rPr>
              <a:t>          </a:t>
            </a:r>
            <a:r>
              <a:rPr lang="en-US" sz="1400" dirty="0">
                <a:solidFill>
                  <a:schemeClr val="accent1"/>
                </a:solidFill>
                <a:hlinkClick r:id="rId3"/>
              </a:rPr>
              <a:t>EIA U.S. Energy Information Administration </a:t>
            </a:r>
            <a:r>
              <a:rPr lang="en-US" sz="1400" dirty="0">
                <a:solidFill>
                  <a:schemeClr val="accent1"/>
                </a:solidFill>
              </a:rPr>
              <a:t> </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53</a:t>
            </a:fld>
            <a:endParaRPr lang="en-US" dirty="0"/>
          </a:p>
        </p:txBody>
      </p:sp>
    </p:spTree>
    <p:extLst>
      <p:ext uri="{BB962C8B-B14F-4D97-AF65-F5344CB8AC3E}">
        <p14:creationId xmlns:p14="http://schemas.microsoft.com/office/powerpoint/2010/main" val="598629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FF1E68-A301-2A4A-92C0-26101D68EDB0}"/>
              </a:ext>
            </a:extLst>
          </p:cNvPr>
          <p:cNvSpPr>
            <a:spLocks noGrp="1"/>
          </p:cNvSpPr>
          <p:nvPr>
            <p:ph type="title"/>
          </p:nvPr>
        </p:nvSpPr>
        <p:spPr/>
        <p:txBody>
          <a:bodyPr/>
          <a:lstStyle/>
          <a:p>
            <a:r>
              <a:rPr lang="en-US" sz="4400" dirty="0"/>
              <a:t>Securitization</a:t>
            </a:r>
          </a:p>
        </p:txBody>
      </p:sp>
    </p:spTree>
    <p:extLst>
      <p:ext uri="{BB962C8B-B14F-4D97-AF65-F5344CB8AC3E}">
        <p14:creationId xmlns:p14="http://schemas.microsoft.com/office/powerpoint/2010/main" val="4060427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Securitization</a:t>
            </a:r>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a:xfrm>
            <a:off x="381000" y="1066800"/>
            <a:ext cx="10515600" cy="4351338"/>
          </a:xfrm>
        </p:spPr>
        <p:txBody>
          <a:bodyPr/>
          <a:lstStyle/>
          <a:p>
            <a:r>
              <a:rPr lang="en-US" sz="2400" dirty="0"/>
              <a:t>Kansas Gas Service was allowed to issue securitized utility tariff bonds to recover qualified extraordinary costs from Winter Storm Uri.</a:t>
            </a:r>
          </a:p>
          <a:p>
            <a:r>
              <a:rPr lang="en-US" sz="2400" dirty="0"/>
              <a:t>10 years for recovery of costs using a fixed monthly charge and is a separate line item on General Sales customers’ bills. (began Dec. 1, 2022)</a:t>
            </a:r>
          </a:p>
          <a:p>
            <a:r>
              <a:rPr lang="en-US" sz="2400" dirty="0"/>
              <a:t>Transportation customers will not be assessed this fee.</a:t>
            </a:r>
          </a:p>
          <a:p>
            <a:r>
              <a:rPr lang="en-US" sz="2400" dirty="0"/>
              <a:t>Sales customers who become Transportation customers while securitization charges are being recovered must pay a Settlement Fee.</a:t>
            </a:r>
          </a:p>
          <a:p>
            <a:r>
              <a:rPr lang="en-US" sz="2400" dirty="0"/>
              <a:t>If you have a new meter that you intend to add to the Transportation tariff, please notify your account rep and inform the Customer Service Representative when you call in to activate the meter. </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55</a:t>
            </a:fld>
            <a:endParaRPr lang="en-US" dirty="0"/>
          </a:p>
        </p:txBody>
      </p:sp>
    </p:spTree>
    <p:extLst>
      <p:ext uri="{BB962C8B-B14F-4D97-AF65-F5344CB8AC3E}">
        <p14:creationId xmlns:p14="http://schemas.microsoft.com/office/powerpoint/2010/main" val="13223031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805ABC-7C53-4D97-8BD5-7D20433ACD68}"/>
              </a:ext>
            </a:extLst>
          </p:cNvPr>
          <p:cNvSpPr>
            <a:spLocks noGrp="1"/>
          </p:cNvSpPr>
          <p:nvPr>
            <p:ph type="title"/>
          </p:nvPr>
        </p:nvSpPr>
        <p:spPr/>
        <p:txBody>
          <a:bodyPr>
            <a:normAutofit/>
          </a:bodyPr>
          <a:lstStyle/>
          <a:p>
            <a:r>
              <a:rPr lang="en-US" sz="3200" dirty="0"/>
              <a:t>Transportation Services Staff</a:t>
            </a:r>
          </a:p>
        </p:txBody>
      </p:sp>
      <p:pic>
        <p:nvPicPr>
          <p:cNvPr id="7" name="Picture 9" descr="MILLER,M-2_sm.jpg">
            <a:extLst>
              <a:ext uri="{FF2B5EF4-FFF2-40B4-BE49-F238E27FC236}">
                <a16:creationId xmlns:a16="http://schemas.microsoft.com/office/drawing/2014/main" id="{61667174-6B2B-4FF8-AB1E-BF0D7FB152EC}"/>
              </a:ext>
            </a:extLst>
          </p:cNvPr>
          <p:cNvPicPr>
            <a:picLocks noChangeAspect="1"/>
          </p:cNvPicPr>
          <p:nvPr/>
        </p:nvPicPr>
        <p:blipFill rotWithShape="1">
          <a:blip r:embed="rId2"/>
          <a:srcRect t="3158" b="12450"/>
          <a:stretch/>
        </p:blipFill>
        <p:spPr bwMode="auto">
          <a:xfrm>
            <a:off x="1408922" y="3996795"/>
            <a:ext cx="1655913" cy="1655913"/>
          </a:xfrm>
          <a:prstGeom prst="ellipse">
            <a:avLst/>
          </a:prstGeom>
          <a:noFill/>
          <a:ln w="9525">
            <a:noFill/>
            <a:miter lim="800000"/>
            <a:headEnd/>
            <a:tailEnd/>
          </a:ln>
        </p:spPr>
      </p:pic>
      <p:sp>
        <p:nvSpPr>
          <p:cNvPr id="8" name="TextBox 14">
            <a:extLst>
              <a:ext uri="{FF2B5EF4-FFF2-40B4-BE49-F238E27FC236}">
                <a16:creationId xmlns:a16="http://schemas.microsoft.com/office/drawing/2014/main" id="{98E48299-1B32-46F3-B942-BBF30E77918A}"/>
              </a:ext>
            </a:extLst>
          </p:cNvPr>
          <p:cNvSpPr txBox="1">
            <a:spLocks noChangeArrowheads="1"/>
          </p:cNvSpPr>
          <p:nvPr/>
        </p:nvSpPr>
        <p:spPr bwMode="auto">
          <a:xfrm>
            <a:off x="1713778" y="3327663"/>
            <a:ext cx="1313436" cy="276999"/>
          </a:xfrm>
          <a:prstGeom prst="rect">
            <a:avLst/>
          </a:prstGeom>
          <a:noFill/>
          <a:ln w="9525">
            <a:noFill/>
            <a:miter lim="800000"/>
            <a:headEnd/>
            <a:tailEnd/>
          </a:ln>
        </p:spPr>
        <p:txBody>
          <a:bodyPr wrap="none">
            <a:spAutoFit/>
          </a:bodyPr>
          <a:lstStyle/>
          <a:p>
            <a:r>
              <a:rPr lang="en-US" sz="1200" b="1" dirty="0">
                <a:latin typeface="Arial" panose="020B0604020202020204" pitchFamily="34" charset="0"/>
                <a:cs typeface="Arial" panose="020B0604020202020204" pitchFamily="34" charset="0"/>
              </a:rPr>
              <a:t>Nicole Williams</a:t>
            </a:r>
          </a:p>
        </p:txBody>
      </p:sp>
      <p:sp>
        <p:nvSpPr>
          <p:cNvPr id="9" name="TextBox 16">
            <a:extLst>
              <a:ext uri="{FF2B5EF4-FFF2-40B4-BE49-F238E27FC236}">
                <a16:creationId xmlns:a16="http://schemas.microsoft.com/office/drawing/2014/main" id="{EA41555D-9F40-4C3E-B8AC-9700D0BDB543}"/>
              </a:ext>
            </a:extLst>
          </p:cNvPr>
          <p:cNvSpPr txBox="1">
            <a:spLocks noChangeArrowheads="1"/>
          </p:cNvSpPr>
          <p:nvPr/>
        </p:nvSpPr>
        <p:spPr bwMode="auto">
          <a:xfrm>
            <a:off x="1669254" y="5771098"/>
            <a:ext cx="1135247" cy="276999"/>
          </a:xfrm>
          <a:prstGeom prst="rect">
            <a:avLst/>
          </a:prstGeom>
          <a:noFill/>
          <a:ln w="9525">
            <a:noFill/>
            <a:miter lim="800000"/>
            <a:headEnd/>
            <a:tailEnd/>
          </a:ln>
        </p:spPr>
        <p:txBody>
          <a:bodyPr wrap="none">
            <a:spAutoFit/>
          </a:bodyPr>
          <a:lstStyle/>
          <a:p>
            <a:r>
              <a:rPr lang="en-US" sz="1200" b="1" dirty="0">
                <a:latin typeface="Arial" panose="020B0604020202020204" pitchFamily="34" charset="0"/>
                <a:cs typeface="Arial" panose="020B0604020202020204" pitchFamily="34" charset="0"/>
              </a:rPr>
              <a:t>Marion Miller</a:t>
            </a:r>
          </a:p>
        </p:txBody>
      </p:sp>
      <p:sp>
        <p:nvSpPr>
          <p:cNvPr id="10" name="TextBox 17">
            <a:extLst>
              <a:ext uri="{FF2B5EF4-FFF2-40B4-BE49-F238E27FC236}">
                <a16:creationId xmlns:a16="http://schemas.microsoft.com/office/drawing/2014/main" id="{D61BABCE-02C9-413C-A011-E27E8E00457C}"/>
              </a:ext>
            </a:extLst>
          </p:cNvPr>
          <p:cNvSpPr txBox="1">
            <a:spLocks noChangeArrowheads="1"/>
          </p:cNvSpPr>
          <p:nvPr/>
        </p:nvSpPr>
        <p:spPr bwMode="auto">
          <a:xfrm>
            <a:off x="6301226" y="3327663"/>
            <a:ext cx="1156086" cy="276999"/>
          </a:xfrm>
          <a:prstGeom prst="rect">
            <a:avLst/>
          </a:prstGeom>
          <a:noFill/>
          <a:ln w="9525">
            <a:noFill/>
            <a:miter lim="800000"/>
            <a:headEnd/>
            <a:tailEnd/>
          </a:ln>
        </p:spPr>
        <p:txBody>
          <a:bodyPr wrap="none">
            <a:spAutoFit/>
          </a:bodyPr>
          <a:lstStyle/>
          <a:p>
            <a:r>
              <a:rPr lang="en-US" sz="1200" b="1" dirty="0">
                <a:latin typeface="Arial" panose="020B0604020202020204" pitchFamily="34" charset="0"/>
                <a:cs typeface="Arial" panose="020B0604020202020204" pitchFamily="34" charset="0"/>
              </a:rPr>
              <a:t>Patty Cleaver</a:t>
            </a:r>
          </a:p>
        </p:txBody>
      </p:sp>
      <p:sp>
        <p:nvSpPr>
          <p:cNvPr id="11" name="TextBox 21">
            <a:extLst>
              <a:ext uri="{FF2B5EF4-FFF2-40B4-BE49-F238E27FC236}">
                <a16:creationId xmlns:a16="http://schemas.microsoft.com/office/drawing/2014/main" id="{755F0742-D44F-4DD7-8F48-BAEFB1027819}"/>
              </a:ext>
            </a:extLst>
          </p:cNvPr>
          <p:cNvSpPr txBox="1">
            <a:spLocks noChangeArrowheads="1"/>
          </p:cNvSpPr>
          <p:nvPr/>
        </p:nvSpPr>
        <p:spPr bwMode="auto">
          <a:xfrm>
            <a:off x="3793920" y="5776668"/>
            <a:ext cx="1295996" cy="276999"/>
          </a:xfrm>
          <a:prstGeom prst="rect">
            <a:avLst/>
          </a:prstGeom>
          <a:noFill/>
          <a:ln w="9525">
            <a:noFill/>
            <a:miter lim="800000"/>
            <a:headEnd/>
            <a:tailEnd/>
          </a:ln>
        </p:spPr>
        <p:txBody>
          <a:bodyPr wrap="none">
            <a:spAutoFit/>
          </a:bodyPr>
          <a:lstStyle/>
          <a:p>
            <a:r>
              <a:rPr lang="en-US" sz="1200" b="1" dirty="0">
                <a:latin typeface="Arial" panose="020B0604020202020204" pitchFamily="34" charset="0"/>
                <a:cs typeface="Arial" panose="020B0604020202020204" pitchFamily="34" charset="0"/>
              </a:rPr>
              <a:t>Lindi Workman</a:t>
            </a:r>
          </a:p>
        </p:txBody>
      </p:sp>
      <p:pic>
        <p:nvPicPr>
          <p:cNvPr id="17" name="Picture 2" descr="Profile picture of Geisen, Ronda R.. Status is Online. ">
            <a:extLst>
              <a:ext uri="{FF2B5EF4-FFF2-40B4-BE49-F238E27FC236}">
                <a16:creationId xmlns:a16="http://schemas.microsoft.com/office/drawing/2014/main" id="{EB5E3D0B-446C-4EC0-B8A7-93CF24636B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57" b="13461"/>
          <a:stretch/>
        </p:blipFill>
        <p:spPr bwMode="auto">
          <a:xfrm>
            <a:off x="3793920" y="1561304"/>
            <a:ext cx="1655064" cy="1655064"/>
          </a:xfrm>
          <a:prstGeom prst="ellipse">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693ECBE-6E12-4320-A8E6-97D4E2586739}"/>
              </a:ext>
            </a:extLst>
          </p:cNvPr>
          <p:cNvSpPr txBox="1"/>
          <p:nvPr/>
        </p:nvSpPr>
        <p:spPr>
          <a:xfrm>
            <a:off x="3855169" y="3315583"/>
            <a:ext cx="1309402" cy="666336"/>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Ronda Geisen</a:t>
            </a:r>
          </a:p>
          <a:p>
            <a:endParaRPr lang="en-US" sz="2398" dirty="0"/>
          </a:p>
        </p:txBody>
      </p:sp>
      <p:pic>
        <p:nvPicPr>
          <p:cNvPr id="19" name="Picture 4" descr="Profile picture of Workman, Lindi L. Status is Away. ">
            <a:extLst>
              <a:ext uri="{FF2B5EF4-FFF2-40B4-BE49-F238E27FC236}">
                <a16:creationId xmlns:a16="http://schemas.microsoft.com/office/drawing/2014/main" id="{CD07F372-D5F4-4F69-BAD1-4DFAF8FB98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46" r="3242" b="13652"/>
          <a:stretch/>
        </p:blipFill>
        <p:spPr bwMode="auto">
          <a:xfrm>
            <a:off x="3696314" y="4015465"/>
            <a:ext cx="1655913" cy="1655913"/>
          </a:xfrm>
          <a:prstGeom prst="ellipse">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86EDED7-6704-4994-B923-D4E5C1B0B0B6}"/>
              </a:ext>
            </a:extLst>
          </p:cNvPr>
          <p:cNvSpPr txBox="1"/>
          <p:nvPr/>
        </p:nvSpPr>
        <p:spPr>
          <a:xfrm>
            <a:off x="5982855" y="5770644"/>
            <a:ext cx="1655915"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Melissa Warrender</a:t>
            </a:r>
          </a:p>
        </p:txBody>
      </p:sp>
      <p:sp>
        <p:nvSpPr>
          <p:cNvPr id="24" name="Slide Number Placeholder 1">
            <a:extLst>
              <a:ext uri="{FF2B5EF4-FFF2-40B4-BE49-F238E27FC236}">
                <a16:creationId xmlns:a16="http://schemas.microsoft.com/office/drawing/2014/main" id="{1AB1E8ED-3DE3-4F5B-AE26-E9EB340E3871}"/>
              </a:ext>
            </a:extLst>
          </p:cNvPr>
          <p:cNvSpPr>
            <a:spLocks noGrp="1"/>
          </p:cNvSpPr>
          <p:nvPr>
            <p:ph type="sldNum" sz="quarter" idx="12"/>
          </p:nvPr>
        </p:nvSpPr>
        <p:spPr>
          <a:xfrm>
            <a:off x="0" y="6492875"/>
            <a:ext cx="2743200" cy="365125"/>
          </a:xfrm>
        </p:spPr>
        <p:txBody>
          <a:bodyPr/>
          <a:lstStyle/>
          <a:p>
            <a:fld id="{05E02EE5-E611-3446-B256-5BC5E39B139D}" type="slidenum">
              <a:rPr lang="en-US" smtClean="0"/>
              <a:pPr/>
              <a:t>56</a:t>
            </a:fld>
            <a:endParaRPr lang="en-US" dirty="0"/>
          </a:p>
        </p:txBody>
      </p:sp>
      <p:sp>
        <p:nvSpPr>
          <p:cNvPr id="12" name="TextBox 11">
            <a:extLst>
              <a:ext uri="{FF2B5EF4-FFF2-40B4-BE49-F238E27FC236}">
                <a16:creationId xmlns:a16="http://schemas.microsoft.com/office/drawing/2014/main" id="{DDF20B2F-6B11-482E-AFBF-52F2818B6746}"/>
              </a:ext>
            </a:extLst>
          </p:cNvPr>
          <p:cNvSpPr txBox="1"/>
          <p:nvPr/>
        </p:nvSpPr>
        <p:spPr>
          <a:xfrm>
            <a:off x="8482748" y="3327662"/>
            <a:ext cx="1655915"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Carolyn Punches</a:t>
            </a:r>
          </a:p>
        </p:txBody>
      </p:sp>
      <p:pic>
        <p:nvPicPr>
          <p:cNvPr id="4" name="Picture 3" descr="A picture containing wall, person, indoor, smiling&#10;&#10;Description automatically generated">
            <a:extLst>
              <a:ext uri="{FF2B5EF4-FFF2-40B4-BE49-F238E27FC236}">
                <a16:creationId xmlns:a16="http://schemas.microsoft.com/office/drawing/2014/main" id="{BF3960A0-2991-4214-BD1F-DCE99BE65A1B}"/>
              </a:ext>
            </a:extLst>
          </p:cNvPr>
          <p:cNvPicPr>
            <a:picLocks noChangeAspect="1"/>
          </p:cNvPicPr>
          <p:nvPr/>
        </p:nvPicPr>
        <p:blipFill>
          <a:blip r:embed="rId5"/>
          <a:stretch>
            <a:fillRect/>
          </a:stretch>
        </p:blipFill>
        <p:spPr>
          <a:xfrm>
            <a:off x="8380382" y="1522855"/>
            <a:ext cx="1688613" cy="1655064"/>
          </a:xfrm>
          <a:prstGeom prst="flowChartConnector">
            <a:avLst/>
          </a:prstGeom>
        </p:spPr>
      </p:pic>
      <p:sp>
        <p:nvSpPr>
          <p:cNvPr id="5" name="TextBox 4">
            <a:extLst>
              <a:ext uri="{FF2B5EF4-FFF2-40B4-BE49-F238E27FC236}">
                <a16:creationId xmlns:a16="http://schemas.microsoft.com/office/drawing/2014/main" id="{54863D8B-6DDA-CE81-3B08-DE9529B13526}"/>
              </a:ext>
            </a:extLst>
          </p:cNvPr>
          <p:cNvSpPr txBox="1"/>
          <p:nvPr/>
        </p:nvSpPr>
        <p:spPr>
          <a:xfrm>
            <a:off x="8536136" y="5771098"/>
            <a:ext cx="1585421" cy="276999"/>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Karren Chambers</a:t>
            </a:r>
          </a:p>
        </p:txBody>
      </p:sp>
      <p:pic>
        <p:nvPicPr>
          <p:cNvPr id="13" name="Picture 12" descr="A person smiling for a picture&#10;&#10;Description automatically generated">
            <a:extLst>
              <a:ext uri="{FF2B5EF4-FFF2-40B4-BE49-F238E27FC236}">
                <a16:creationId xmlns:a16="http://schemas.microsoft.com/office/drawing/2014/main" id="{CE018C9F-84BE-0778-2300-761C60650C29}"/>
              </a:ext>
            </a:extLst>
          </p:cNvPr>
          <p:cNvPicPr>
            <a:picLocks noChangeAspect="1"/>
          </p:cNvPicPr>
          <p:nvPr/>
        </p:nvPicPr>
        <p:blipFill>
          <a:blip r:embed="rId6"/>
          <a:stretch>
            <a:fillRect/>
          </a:stretch>
        </p:blipFill>
        <p:spPr>
          <a:xfrm>
            <a:off x="8450050" y="3971033"/>
            <a:ext cx="1655064" cy="1650322"/>
          </a:xfrm>
          <a:prstGeom prst="flowChartConnector">
            <a:avLst/>
          </a:prstGeom>
        </p:spPr>
      </p:pic>
      <p:pic>
        <p:nvPicPr>
          <p:cNvPr id="25" name="Picture 24" descr="A person wearing glasses and a green shirt&#10;&#10;Description automatically generated">
            <a:extLst>
              <a:ext uri="{FF2B5EF4-FFF2-40B4-BE49-F238E27FC236}">
                <a16:creationId xmlns:a16="http://schemas.microsoft.com/office/drawing/2014/main" id="{9018F4A3-1335-3689-CDE9-CCCAA7C10BFF}"/>
              </a:ext>
            </a:extLst>
          </p:cNvPr>
          <p:cNvPicPr>
            <a:picLocks noChangeAspect="1"/>
          </p:cNvPicPr>
          <p:nvPr/>
        </p:nvPicPr>
        <p:blipFill>
          <a:blip r:embed="rId7"/>
          <a:stretch>
            <a:fillRect/>
          </a:stretch>
        </p:blipFill>
        <p:spPr>
          <a:xfrm>
            <a:off x="1542964" y="1579519"/>
            <a:ext cx="1655064" cy="1650322"/>
          </a:xfrm>
          <a:prstGeom prst="flowChartConnector">
            <a:avLst/>
          </a:prstGeom>
        </p:spPr>
      </p:pic>
      <p:pic>
        <p:nvPicPr>
          <p:cNvPr id="27" name="Picture 26" descr="A person with blonde hair&#10;&#10;Description automatically generated">
            <a:extLst>
              <a:ext uri="{FF2B5EF4-FFF2-40B4-BE49-F238E27FC236}">
                <a16:creationId xmlns:a16="http://schemas.microsoft.com/office/drawing/2014/main" id="{087004FA-AE9D-D250-0F5A-CCE717118E93}"/>
              </a:ext>
            </a:extLst>
          </p:cNvPr>
          <p:cNvPicPr>
            <a:picLocks noChangeAspect="1"/>
          </p:cNvPicPr>
          <p:nvPr/>
        </p:nvPicPr>
        <p:blipFill>
          <a:blip r:embed="rId8"/>
          <a:stretch>
            <a:fillRect/>
          </a:stretch>
        </p:blipFill>
        <p:spPr>
          <a:xfrm>
            <a:off x="6045018" y="1537673"/>
            <a:ext cx="1655064" cy="1650322"/>
          </a:xfrm>
          <a:prstGeom prst="flowChartConnector">
            <a:avLst/>
          </a:prstGeom>
        </p:spPr>
      </p:pic>
      <p:pic>
        <p:nvPicPr>
          <p:cNvPr id="29" name="Picture 28" descr="A person smiling for a picture&#10;&#10;Description automatically generated">
            <a:extLst>
              <a:ext uri="{FF2B5EF4-FFF2-40B4-BE49-F238E27FC236}">
                <a16:creationId xmlns:a16="http://schemas.microsoft.com/office/drawing/2014/main" id="{175E1FBF-CD59-B546-631F-E45992355DDC}"/>
              </a:ext>
            </a:extLst>
          </p:cNvPr>
          <p:cNvPicPr>
            <a:picLocks noChangeAspect="1"/>
          </p:cNvPicPr>
          <p:nvPr/>
        </p:nvPicPr>
        <p:blipFill>
          <a:blip r:embed="rId9"/>
          <a:stretch>
            <a:fillRect/>
          </a:stretch>
        </p:blipFill>
        <p:spPr>
          <a:xfrm>
            <a:off x="6051737" y="3996795"/>
            <a:ext cx="1655064" cy="1655064"/>
          </a:xfrm>
          <a:prstGeom prst="flowChartConnector">
            <a:avLst/>
          </a:prstGeom>
        </p:spPr>
      </p:pic>
    </p:spTree>
    <p:extLst>
      <p:ext uri="{BB962C8B-B14F-4D97-AF65-F5344CB8AC3E}">
        <p14:creationId xmlns:p14="http://schemas.microsoft.com/office/powerpoint/2010/main" val="8932463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EDC5-7D97-4AA6-9843-753CFC69E87E}"/>
              </a:ext>
            </a:extLst>
          </p:cNvPr>
          <p:cNvSpPr>
            <a:spLocks noGrp="1"/>
          </p:cNvSpPr>
          <p:nvPr>
            <p:ph type="title"/>
          </p:nvPr>
        </p:nvSpPr>
        <p:spPr/>
        <p:txBody>
          <a:bodyPr>
            <a:normAutofit/>
          </a:bodyPr>
          <a:lstStyle/>
          <a:p>
            <a:r>
              <a:rPr lang="en-US" sz="3200" dirty="0"/>
              <a:t>Key Accounts Staff</a:t>
            </a:r>
          </a:p>
        </p:txBody>
      </p:sp>
      <p:grpSp>
        <p:nvGrpSpPr>
          <p:cNvPr id="18" name="Group 17">
            <a:extLst>
              <a:ext uri="{FF2B5EF4-FFF2-40B4-BE49-F238E27FC236}">
                <a16:creationId xmlns:a16="http://schemas.microsoft.com/office/drawing/2014/main" id="{3E3E4F6A-3CB1-4F98-808A-FBB2F8BA4EC2}"/>
              </a:ext>
            </a:extLst>
          </p:cNvPr>
          <p:cNvGrpSpPr/>
          <p:nvPr/>
        </p:nvGrpSpPr>
        <p:grpSpPr>
          <a:xfrm>
            <a:off x="2138762" y="1223882"/>
            <a:ext cx="7519582" cy="5283691"/>
            <a:chOff x="2138762" y="1223882"/>
            <a:chExt cx="7519582" cy="5283691"/>
          </a:xfrm>
        </p:grpSpPr>
        <p:sp>
          <p:nvSpPr>
            <p:cNvPr id="6" name="TextBox 25">
              <a:extLst>
                <a:ext uri="{FF2B5EF4-FFF2-40B4-BE49-F238E27FC236}">
                  <a16:creationId xmlns:a16="http://schemas.microsoft.com/office/drawing/2014/main" id="{90B0FD18-6138-400D-8EF3-56723BA1A1A0}"/>
                </a:ext>
              </a:extLst>
            </p:cNvPr>
            <p:cNvSpPr txBox="1">
              <a:spLocks noChangeArrowheads="1"/>
            </p:cNvSpPr>
            <p:nvPr/>
          </p:nvSpPr>
          <p:spPr bwMode="auto">
            <a:xfrm>
              <a:off x="2287502" y="2933905"/>
              <a:ext cx="2068196" cy="830484"/>
            </a:xfrm>
            <a:prstGeom prst="rect">
              <a:avLst/>
            </a:prstGeom>
            <a:noFill/>
            <a:ln w="9525">
              <a:noFill/>
              <a:miter lim="800000"/>
              <a:headEnd/>
              <a:tailEnd/>
            </a:ln>
          </p:spPr>
          <p:txBody>
            <a:bodyPr wrap="square">
              <a:spAutoFit/>
            </a:bodyPr>
            <a:lstStyle/>
            <a:p>
              <a:pPr algn="ctr"/>
              <a:r>
                <a:rPr lang="en-US" sz="1199" b="1" dirty="0">
                  <a:latin typeface="Arial" panose="020B0604020202020204" pitchFamily="34" charset="0"/>
                  <a:cs typeface="Arial" panose="020B0604020202020204" pitchFamily="34" charset="0"/>
                </a:rPr>
                <a:t>Susan Marx</a:t>
              </a:r>
            </a:p>
            <a:p>
              <a:pPr algn="ctr"/>
              <a:r>
                <a:rPr lang="en-US" sz="1199" dirty="0">
                  <a:latin typeface="Arial" panose="020B0604020202020204" pitchFamily="34" charset="0"/>
                  <a:cs typeface="Arial" panose="020B0604020202020204" pitchFamily="34" charset="0"/>
                </a:rPr>
                <a:t>Manager, Key Accounts</a:t>
              </a:r>
            </a:p>
            <a:p>
              <a:pPr algn="ctr"/>
              <a:r>
                <a:rPr lang="en-US" sz="1199" dirty="0">
                  <a:latin typeface="Arial" panose="020B0604020202020204" pitchFamily="34" charset="0"/>
                  <a:cs typeface="Arial" panose="020B0604020202020204" pitchFamily="34" charset="0"/>
                </a:rPr>
                <a:t>913-319-8709</a:t>
              </a:r>
            </a:p>
            <a:p>
              <a:pPr algn="ctr"/>
              <a:r>
                <a:rPr lang="en-US" sz="1199" dirty="0">
                  <a:latin typeface="Arial" panose="020B0604020202020204" pitchFamily="34" charset="0"/>
                  <a:cs typeface="Arial" panose="020B0604020202020204" pitchFamily="34" charset="0"/>
                  <a:hlinkClick r:id="rId2"/>
                </a:rPr>
                <a:t>susan.marx@onegas.com</a:t>
              </a:r>
              <a:r>
                <a:rPr lang="en-US" sz="1199" dirty="0">
                  <a:latin typeface="Arial" panose="020B0604020202020204" pitchFamily="34" charset="0"/>
                  <a:cs typeface="Arial" panose="020B0604020202020204" pitchFamily="34" charset="0"/>
                </a:rPr>
                <a:t> </a:t>
              </a:r>
            </a:p>
          </p:txBody>
        </p:sp>
        <p:sp>
          <p:nvSpPr>
            <p:cNvPr id="7" name="TextBox 31">
              <a:extLst>
                <a:ext uri="{FF2B5EF4-FFF2-40B4-BE49-F238E27FC236}">
                  <a16:creationId xmlns:a16="http://schemas.microsoft.com/office/drawing/2014/main" id="{FDAD1D94-FB06-4901-B7CD-F6CD8F6B2078}"/>
                </a:ext>
              </a:extLst>
            </p:cNvPr>
            <p:cNvSpPr txBox="1">
              <a:spLocks noChangeArrowheads="1"/>
            </p:cNvSpPr>
            <p:nvPr/>
          </p:nvSpPr>
          <p:spPr bwMode="auto">
            <a:xfrm>
              <a:off x="2138762" y="5677089"/>
              <a:ext cx="2338287" cy="830484"/>
            </a:xfrm>
            <a:prstGeom prst="rect">
              <a:avLst/>
            </a:prstGeom>
            <a:noFill/>
            <a:ln w="9525">
              <a:noFill/>
              <a:miter lim="800000"/>
              <a:headEnd/>
              <a:tailEnd/>
            </a:ln>
          </p:spPr>
          <p:txBody>
            <a:bodyPr wrap="square">
              <a:spAutoFit/>
            </a:bodyPr>
            <a:lstStyle/>
            <a:p>
              <a:pPr algn="ctr"/>
              <a:r>
                <a:rPr lang="en-US" sz="1199" b="1" dirty="0">
                  <a:latin typeface="Arial" panose="020B0604020202020204" pitchFamily="34" charset="0"/>
                  <a:cs typeface="Arial" panose="020B0604020202020204" pitchFamily="34" charset="0"/>
                </a:rPr>
                <a:t>Carrie Shankar</a:t>
              </a:r>
            </a:p>
            <a:p>
              <a:pPr algn="ctr"/>
              <a:r>
                <a:rPr lang="en-US" sz="1199" dirty="0">
                  <a:latin typeface="Arial" panose="020B0604020202020204" pitchFamily="34" charset="0"/>
                  <a:cs typeface="Arial" panose="020B0604020202020204" pitchFamily="34" charset="0"/>
                </a:rPr>
                <a:t>Key Account Rep</a:t>
              </a:r>
            </a:p>
            <a:p>
              <a:pPr algn="ctr"/>
              <a:r>
                <a:rPr lang="en-US" sz="1199" dirty="0">
                  <a:latin typeface="Arial" panose="020B0604020202020204" pitchFamily="34" charset="0"/>
                  <a:cs typeface="Arial" panose="020B0604020202020204" pitchFamily="34" charset="0"/>
                </a:rPr>
                <a:t>316-832-3162</a:t>
              </a:r>
            </a:p>
            <a:p>
              <a:pPr algn="ctr"/>
              <a:r>
                <a:rPr lang="en-US" sz="1199" dirty="0">
                  <a:latin typeface="Arial" panose="020B0604020202020204" pitchFamily="34" charset="0"/>
                  <a:cs typeface="Arial" panose="020B0604020202020204" pitchFamily="34" charset="0"/>
                  <a:hlinkClick r:id="rId3"/>
                </a:rPr>
                <a:t>carrie.shankar@onegas.com</a:t>
              </a:r>
              <a:r>
                <a:rPr lang="en-US" sz="1199" dirty="0">
                  <a:latin typeface="Arial" panose="020B0604020202020204" pitchFamily="34" charset="0"/>
                  <a:cs typeface="Arial" panose="020B0604020202020204" pitchFamily="34" charset="0"/>
                </a:rPr>
                <a:t> </a:t>
              </a:r>
            </a:p>
          </p:txBody>
        </p:sp>
        <p:sp>
          <p:nvSpPr>
            <p:cNvPr id="8" name="TextBox 32">
              <a:extLst>
                <a:ext uri="{FF2B5EF4-FFF2-40B4-BE49-F238E27FC236}">
                  <a16:creationId xmlns:a16="http://schemas.microsoft.com/office/drawing/2014/main" id="{DCED8BC3-B375-4B6B-BE30-EFDABB14064A}"/>
                </a:ext>
              </a:extLst>
            </p:cNvPr>
            <p:cNvSpPr txBox="1">
              <a:spLocks noChangeArrowheads="1"/>
            </p:cNvSpPr>
            <p:nvPr/>
          </p:nvSpPr>
          <p:spPr bwMode="auto">
            <a:xfrm>
              <a:off x="7320057" y="5670816"/>
              <a:ext cx="2338287" cy="830484"/>
            </a:xfrm>
            <a:prstGeom prst="rect">
              <a:avLst/>
            </a:prstGeom>
            <a:noFill/>
            <a:ln w="9525">
              <a:noFill/>
              <a:miter lim="800000"/>
              <a:headEnd/>
              <a:tailEnd/>
            </a:ln>
          </p:spPr>
          <p:txBody>
            <a:bodyPr wrap="square">
              <a:spAutoFit/>
            </a:bodyPr>
            <a:lstStyle/>
            <a:p>
              <a:pPr algn="ctr"/>
              <a:r>
                <a:rPr lang="en-US" sz="1199" b="1" dirty="0">
                  <a:latin typeface="Arial" panose="020B0604020202020204" pitchFamily="34" charset="0"/>
                  <a:cs typeface="Arial" panose="020B0604020202020204" pitchFamily="34" charset="0"/>
                </a:rPr>
                <a:t>Debbie Ferguson</a:t>
              </a:r>
            </a:p>
            <a:p>
              <a:pPr algn="ctr"/>
              <a:r>
                <a:rPr lang="en-US" sz="1199" dirty="0">
                  <a:latin typeface="Arial" panose="020B0604020202020204" pitchFamily="34" charset="0"/>
                  <a:cs typeface="Arial" panose="020B0604020202020204" pitchFamily="34" charset="0"/>
                </a:rPr>
                <a:t>Sr. Key Account Rep</a:t>
              </a:r>
            </a:p>
            <a:p>
              <a:pPr algn="ctr"/>
              <a:r>
                <a:rPr lang="en-US" sz="1199" dirty="0">
                  <a:latin typeface="Arial" panose="020B0604020202020204" pitchFamily="34" charset="0"/>
                  <a:cs typeface="Arial" panose="020B0604020202020204" pitchFamily="34" charset="0"/>
                </a:rPr>
                <a:t>913-344-8810</a:t>
              </a:r>
            </a:p>
            <a:p>
              <a:pPr algn="ctr"/>
              <a:r>
                <a:rPr lang="en-US" sz="1199" dirty="0">
                  <a:latin typeface="Arial" panose="020B0604020202020204" pitchFamily="34" charset="0"/>
                  <a:cs typeface="Arial" panose="020B0604020202020204" pitchFamily="34" charset="0"/>
                  <a:hlinkClick r:id="rId4"/>
                </a:rPr>
                <a:t>debbie.ferguson@onegas.com</a:t>
              </a:r>
              <a:r>
                <a:rPr lang="en-US" sz="1199" dirty="0">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2F9F4747-89E5-4BC7-A9B5-0ED3296696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822" b="19827"/>
            <a:stretch/>
          </p:blipFill>
          <p:spPr>
            <a:xfrm>
              <a:off x="7603000" y="1223882"/>
              <a:ext cx="1668219" cy="1668219"/>
            </a:xfrm>
            <a:prstGeom prst="ellipse">
              <a:avLst/>
            </a:prstGeom>
          </p:spPr>
        </p:pic>
        <p:sp>
          <p:nvSpPr>
            <p:cNvPr id="10" name="TextBox 29">
              <a:extLst>
                <a:ext uri="{FF2B5EF4-FFF2-40B4-BE49-F238E27FC236}">
                  <a16:creationId xmlns:a16="http://schemas.microsoft.com/office/drawing/2014/main" id="{92D26B42-76C3-4A36-8FB5-C38BC8B9DA96}"/>
                </a:ext>
              </a:extLst>
            </p:cNvPr>
            <p:cNvSpPr txBox="1">
              <a:spLocks noChangeArrowheads="1"/>
            </p:cNvSpPr>
            <p:nvPr/>
          </p:nvSpPr>
          <p:spPr bwMode="auto">
            <a:xfrm>
              <a:off x="7489448" y="2922855"/>
              <a:ext cx="1935146" cy="83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99" b="1" dirty="0">
                  <a:latin typeface="Arial" panose="020B0604020202020204" pitchFamily="34" charset="0"/>
                  <a:cs typeface="Arial" panose="020B0604020202020204" pitchFamily="34" charset="0"/>
                </a:rPr>
                <a:t>Tonya Kohr</a:t>
              </a:r>
            </a:p>
            <a:p>
              <a:pPr algn="ctr" eaLnBrk="1" hangingPunct="1"/>
              <a:r>
                <a:rPr lang="en-US" sz="1199" dirty="0">
                  <a:latin typeface="Arial" panose="020B0604020202020204" pitchFamily="34" charset="0"/>
                  <a:cs typeface="Arial" panose="020B0604020202020204" pitchFamily="34" charset="0"/>
                </a:rPr>
                <a:t>Sr. Key Account Rep</a:t>
              </a:r>
            </a:p>
            <a:p>
              <a:pPr algn="ctr" eaLnBrk="1" hangingPunct="1"/>
              <a:r>
                <a:rPr lang="en-US" sz="1199" dirty="0">
                  <a:latin typeface="Arial" panose="020B0604020202020204" pitchFamily="34" charset="0"/>
                  <a:cs typeface="Arial" panose="020B0604020202020204" pitchFamily="34" charset="0"/>
                </a:rPr>
                <a:t>620-728-4313</a:t>
              </a:r>
            </a:p>
            <a:p>
              <a:pPr algn="ctr" eaLnBrk="1" hangingPunct="1"/>
              <a:r>
                <a:rPr lang="en-US" sz="1199" dirty="0">
                  <a:latin typeface="Arial" panose="020B0604020202020204" pitchFamily="34" charset="0"/>
                  <a:cs typeface="Arial" panose="020B0604020202020204" pitchFamily="34" charset="0"/>
                  <a:hlinkClick r:id="rId6"/>
                </a:rPr>
                <a:t>tonya.kohr@onegas.com</a:t>
              </a:r>
              <a:r>
                <a:rPr lang="en-US" sz="1199" dirty="0">
                  <a:latin typeface="Arial" panose="020B0604020202020204" pitchFamily="34" charset="0"/>
                  <a:cs typeface="Arial" panose="020B0604020202020204" pitchFamily="34" charset="0"/>
                </a:rPr>
                <a:t> </a:t>
              </a:r>
            </a:p>
          </p:txBody>
        </p:sp>
        <p:sp>
          <p:nvSpPr>
            <p:cNvPr id="11" name="TextBox 29">
              <a:extLst>
                <a:ext uri="{FF2B5EF4-FFF2-40B4-BE49-F238E27FC236}">
                  <a16:creationId xmlns:a16="http://schemas.microsoft.com/office/drawing/2014/main" id="{3EEF9944-C663-42F0-934C-47B3D3A48F86}"/>
                </a:ext>
              </a:extLst>
            </p:cNvPr>
            <p:cNvSpPr txBox="1">
              <a:spLocks noChangeArrowheads="1"/>
            </p:cNvSpPr>
            <p:nvPr/>
          </p:nvSpPr>
          <p:spPr bwMode="auto">
            <a:xfrm>
              <a:off x="4873279" y="5670260"/>
              <a:ext cx="2149434" cy="83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99" dirty="0">
                  <a:latin typeface="Arial" panose="020B0604020202020204" pitchFamily="34" charset="0"/>
                  <a:cs typeface="Arial" panose="020B0604020202020204" pitchFamily="34" charset="0"/>
                </a:rPr>
                <a:t>Ryan Browning </a:t>
              </a:r>
            </a:p>
            <a:p>
              <a:pPr algn="ctr" eaLnBrk="1" hangingPunct="1"/>
              <a:r>
                <a:rPr lang="en-US" sz="1199" dirty="0">
                  <a:latin typeface="Arial" panose="020B0604020202020204" pitchFamily="34" charset="0"/>
                  <a:cs typeface="Arial" panose="020B0604020202020204" pitchFamily="34" charset="0"/>
                </a:rPr>
                <a:t>Sr. Key Account Rep</a:t>
              </a:r>
            </a:p>
            <a:p>
              <a:pPr algn="ctr" eaLnBrk="1" hangingPunct="1"/>
              <a:r>
                <a:rPr lang="en-US" sz="1199" dirty="0">
                  <a:latin typeface="Arial" panose="020B0604020202020204" pitchFamily="34" charset="0"/>
                  <a:cs typeface="Arial" panose="020B0604020202020204" pitchFamily="34" charset="0"/>
                </a:rPr>
                <a:t>913-344-8848 </a:t>
              </a:r>
            </a:p>
            <a:p>
              <a:pPr algn="ctr" eaLnBrk="1" hangingPunct="1"/>
              <a:r>
                <a:rPr lang="en-US" sz="1199" dirty="0">
                  <a:latin typeface="Arial" panose="020B0604020202020204" pitchFamily="34" charset="0"/>
                  <a:cs typeface="Arial" panose="020B0604020202020204" pitchFamily="34" charset="0"/>
                  <a:hlinkClick r:id="rId7"/>
                </a:rPr>
                <a:t>r</a:t>
              </a:r>
              <a:r>
                <a:rPr lang="en-US" sz="1199" dirty="0">
                  <a:latin typeface="Arial" panose="020B0604020202020204" pitchFamily="34" charset="0"/>
                  <a:cs typeface="Arial" panose="020B0604020202020204" pitchFamily="34" charset="0"/>
                  <a:hlinkClick r:id="rId8"/>
                </a:rPr>
                <a:t>yan.browning@onegas.com</a:t>
              </a:r>
              <a:r>
                <a:rPr lang="en-US" sz="1199" dirty="0">
                  <a:latin typeface="Arial" panose="020B0604020202020204" pitchFamily="34" charset="0"/>
                  <a:cs typeface="Arial" panose="020B0604020202020204" pitchFamily="34" charset="0"/>
                </a:rPr>
                <a:t> </a:t>
              </a:r>
            </a:p>
          </p:txBody>
        </p:sp>
        <p:sp>
          <p:nvSpPr>
            <p:cNvPr id="12" name="TextBox 29">
              <a:extLst>
                <a:ext uri="{FF2B5EF4-FFF2-40B4-BE49-F238E27FC236}">
                  <a16:creationId xmlns:a16="http://schemas.microsoft.com/office/drawing/2014/main" id="{E2CA942F-2CD0-4C19-9697-8672994111DB}"/>
                </a:ext>
              </a:extLst>
            </p:cNvPr>
            <p:cNvSpPr txBox="1">
              <a:spLocks noChangeArrowheads="1"/>
            </p:cNvSpPr>
            <p:nvPr/>
          </p:nvSpPr>
          <p:spPr bwMode="auto">
            <a:xfrm>
              <a:off x="4926583" y="2933905"/>
              <a:ext cx="1907895" cy="83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99" b="1" dirty="0">
                  <a:latin typeface="Arial" panose="020B0604020202020204" pitchFamily="34" charset="0"/>
                  <a:cs typeface="Arial" panose="020B0604020202020204" pitchFamily="34" charset="0"/>
                </a:rPr>
                <a:t>Ron Ediger</a:t>
              </a:r>
            </a:p>
            <a:p>
              <a:pPr algn="ctr" eaLnBrk="1" hangingPunct="1"/>
              <a:r>
                <a:rPr lang="en-US" sz="1199" dirty="0">
                  <a:latin typeface="Arial" panose="020B0604020202020204" pitchFamily="34" charset="0"/>
                  <a:cs typeface="Arial" panose="020B0604020202020204" pitchFamily="34" charset="0"/>
                </a:rPr>
                <a:t>Sr. Key Account Rep</a:t>
              </a:r>
            </a:p>
            <a:p>
              <a:pPr algn="ctr" eaLnBrk="1" hangingPunct="1"/>
              <a:r>
                <a:rPr lang="en-US" sz="1199" dirty="0">
                  <a:latin typeface="Arial" panose="020B0604020202020204" pitchFamily="34" charset="0"/>
                  <a:cs typeface="Arial" panose="020B0604020202020204" pitchFamily="34" charset="0"/>
                </a:rPr>
                <a:t>785-271-3943</a:t>
              </a:r>
            </a:p>
            <a:p>
              <a:pPr algn="ctr" eaLnBrk="1" hangingPunct="1"/>
              <a:r>
                <a:rPr lang="en-US" sz="1199" dirty="0">
                  <a:latin typeface="Arial" panose="020B0604020202020204" pitchFamily="34" charset="0"/>
                  <a:cs typeface="Arial" panose="020B0604020202020204" pitchFamily="34" charset="0"/>
                  <a:hlinkClick r:id="rId9"/>
                </a:rPr>
                <a:t>ron.ediger@onegas.com</a:t>
              </a:r>
              <a:r>
                <a:rPr lang="en-US" sz="1199" dirty="0">
                  <a:latin typeface="Arial" panose="020B0604020202020204" pitchFamily="34" charset="0"/>
                  <a:cs typeface="Arial" panose="020B0604020202020204" pitchFamily="34" charset="0"/>
                </a:rPr>
                <a:t> </a:t>
              </a:r>
            </a:p>
          </p:txBody>
        </p:sp>
        <p:pic>
          <p:nvPicPr>
            <p:cNvPr id="13" name="Picture 12">
              <a:extLst>
                <a:ext uri="{FF2B5EF4-FFF2-40B4-BE49-F238E27FC236}">
                  <a16:creationId xmlns:a16="http://schemas.microsoft.com/office/drawing/2014/main" id="{2FE039CF-1612-49AE-B7C1-6B69430424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836" b="19142"/>
            <a:stretch/>
          </p:blipFill>
          <p:spPr>
            <a:xfrm>
              <a:off x="2545638" y="1223882"/>
              <a:ext cx="1664208" cy="1664208"/>
            </a:xfrm>
            <a:prstGeom prst="ellipse">
              <a:avLst/>
            </a:prstGeom>
          </p:spPr>
        </p:pic>
        <p:pic>
          <p:nvPicPr>
            <p:cNvPr id="14" name="Picture 13">
              <a:extLst>
                <a:ext uri="{FF2B5EF4-FFF2-40B4-BE49-F238E27FC236}">
                  <a16:creationId xmlns:a16="http://schemas.microsoft.com/office/drawing/2014/main" id="{026D2B86-81BF-4F97-BCCA-81B3C901DFA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292" b="15600"/>
            <a:stretch/>
          </p:blipFill>
          <p:spPr>
            <a:xfrm>
              <a:off x="7603000" y="4006509"/>
              <a:ext cx="1664208" cy="1664208"/>
            </a:xfrm>
            <a:prstGeom prst="ellipse">
              <a:avLst/>
            </a:prstGeom>
          </p:spPr>
        </p:pic>
      </p:grpSp>
      <p:sp>
        <p:nvSpPr>
          <p:cNvPr id="19" name="Slide Number Placeholder 1">
            <a:extLst>
              <a:ext uri="{FF2B5EF4-FFF2-40B4-BE49-F238E27FC236}">
                <a16:creationId xmlns:a16="http://schemas.microsoft.com/office/drawing/2014/main" id="{9E3F6A32-CAFC-4B93-9B13-230ABB933854}"/>
              </a:ext>
            </a:extLst>
          </p:cNvPr>
          <p:cNvSpPr txBox="1">
            <a:spLocks/>
          </p:cNvSpPr>
          <p:nvPr/>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02EE5-E611-3446-B256-5BC5E39B139D}" type="slidenum">
              <a:rPr lang="en-US" smtClean="0"/>
              <a:pPr/>
              <a:t>57</a:t>
            </a:fld>
            <a:endParaRPr lang="en-US" dirty="0"/>
          </a:p>
        </p:txBody>
      </p:sp>
      <p:pic>
        <p:nvPicPr>
          <p:cNvPr id="4" name="Picture 3">
            <a:extLst>
              <a:ext uri="{FF2B5EF4-FFF2-40B4-BE49-F238E27FC236}">
                <a16:creationId xmlns:a16="http://schemas.microsoft.com/office/drawing/2014/main" id="{8D93184D-1D5D-4351-6854-F8518D0AC782}"/>
              </a:ext>
            </a:extLst>
          </p:cNvPr>
          <p:cNvPicPr>
            <a:picLocks noChangeAspect="1"/>
          </p:cNvPicPr>
          <p:nvPr/>
        </p:nvPicPr>
        <p:blipFill>
          <a:blip r:embed="rId12"/>
          <a:stretch>
            <a:fillRect/>
          </a:stretch>
        </p:blipFill>
        <p:spPr>
          <a:xfrm>
            <a:off x="4837563" y="1028033"/>
            <a:ext cx="1907895" cy="1861737"/>
          </a:xfrm>
          <a:prstGeom prst="rect">
            <a:avLst/>
          </a:prstGeom>
        </p:spPr>
      </p:pic>
      <p:sp>
        <p:nvSpPr>
          <p:cNvPr id="3" name="Flowchart: Connector 2">
            <a:extLst>
              <a:ext uri="{FF2B5EF4-FFF2-40B4-BE49-F238E27FC236}">
                <a16:creationId xmlns:a16="http://schemas.microsoft.com/office/drawing/2014/main" id="{7DFFF9A6-D23C-EF23-9B7B-EC65773655CB}"/>
              </a:ext>
            </a:extLst>
          </p:cNvPr>
          <p:cNvSpPr/>
          <p:nvPr/>
        </p:nvSpPr>
        <p:spPr>
          <a:xfrm>
            <a:off x="5115892" y="4012881"/>
            <a:ext cx="1664208" cy="1664208"/>
          </a:xfrm>
          <a:prstGeom prst="flowChartConnector">
            <a:avLst/>
          </a:prstGeom>
          <a:blipFill>
            <a:blip r:embed="rId1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51DB9D91-09E7-A9F8-DC9C-AA8EC98C903D}"/>
              </a:ext>
            </a:extLst>
          </p:cNvPr>
          <p:cNvSpPr/>
          <p:nvPr/>
        </p:nvSpPr>
        <p:spPr>
          <a:xfrm>
            <a:off x="5115892" y="4012881"/>
            <a:ext cx="1664208" cy="1664208"/>
          </a:xfrm>
          <a:prstGeom prst="flowChartConnector">
            <a:avLst/>
          </a:prstGeom>
          <a:blipFill>
            <a:blip r:embed="rId1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erson wearing glasses and a necklace&#10;&#10;Description automatically generated">
            <a:extLst>
              <a:ext uri="{FF2B5EF4-FFF2-40B4-BE49-F238E27FC236}">
                <a16:creationId xmlns:a16="http://schemas.microsoft.com/office/drawing/2014/main" id="{14360F30-EBE8-4C13-DC1A-0F30B7A88F6B}"/>
              </a:ext>
            </a:extLst>
          </p:cNvPr>
          <p:cNvPicPr>
            <a:picLocks noChangeAspect="1"/>
          </p:cNvPicPr>
          <p:nvPr/>
        </p:nvPicPr>
        <p:blipFill rotWithShape="1">
          <a:blip r:embed="rId14"/>
          <a:srcRect l="7626" t="4356" b="23186"/>
          <a:stretch/>
        </p:blipFill>
        <p:spPr>
          <a:xfrm>
            <a:off x="2467981" y="3962400"/>
            <a:ext cx="1707238" cy="1675272"/>
          </a:xfrm>
          <a:prstGeom prst="flowChartConnector">
            <a:avLst/>
          </a:prstGeom>
        </p:spPr>
      </p:pic>
    </p:spTree>
    <p:extLst>
      <p:ext uri="{BB962C8B-B14F-4D97-AF65-F5344CB8AC3E}">
        <p14:creationId xmlns:p14="http://schemas.microsoft.com/office/powerpoint/2010/main" val="2981414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A84C-C4DB-044F-4959-2676A2144E50}"/>
              </a:ext>
            </a:extLst>
          </p:cNvPr>
          <p:cNvSpPr>
            <a:spLocks noGrp="1"/>
          </p:cNvSpPr>
          <p:nvPr>
            <p:ph type="title"/>
          </p:nvPr>
        </p:nvSpPr>
        <p:spPr/>
        <p:txBody>
          <a:bodyPr/>
          <a:lstStyle/>
          <a:p>
            <a:r>
              <a:rPr lang="en-US" dirty="0"/>
              <a:t>Area Key Account Representatives</a:t>
            </a:r>
          </a:p>
        </p:txBody>
      </p:sp>
      <p:sp>
        <p:nvSpPr>
          <p:cNvPr id="5" name="Content Placeholder 4">
            <a:extLst>
              <a:ext uri="{FF2B5EF4-FFF2-40B4-BE49-F238E27FC236}">
                <a16:creationId xmlns:a16="http://schemas.microsoft.com/office/drawing/2014/main" id="{1FFC4BDB-7CD6-890B-B29F-4EA101294D53}"/>
              </a:ext>
            </a:extLst>
          </p:cNvPr>
          <p:cNvSpPr>
            <a:spLocks noGrp="1"/>
          </p:cNvSpPr>
          <p:nvPr>
            <p:ph idx="1"/>
          </p:nvPr>
        </p:nvSpPr>
        <p:spPr/>
        <p:txBody>
          <a:bodyPr/>
          <a:lstStyle/>
          <a:p>
            <a:r>
              <a:rPr lang="en-US" dirty="0"/>
              <a:t>Primary Contact For Transport Accounts Within Their Areas</a:t>
            </a:r>
          </a:p>
          <a:p>
            <a:endParaRPr lang="en-US" dirty="0"/>
          </a:p>
        </p:txBody>
      </p:sp>
      <p:sp>
        <p:nvSpPr>
          <p:cNvPr id="6" name="Content Placeholder 5">
            <a:extLst>
              <a:ext uri="{FF2B5EF4-FFF2-40B4-BE49-F238E27FC236}">
                <a16:creationId xmlns:a16="http://schemas.microsoft.com/office/drawing/2014/main" id="{9F381DE9-75CA-E88F-4FAB-77F38F6012BF}"/>
              </a:ext>
            </a:extLst>
          </p:cNvPr>
          <p:cNvSpPr>
            <a:spLocks noGrp="1"/>
          </p:cNvSpPr>
          <p:nvPr>
            <p:ph idx="10"/>
          </p:nvPr>
        </p:nvSpPr>
        <p:spPr/>
        <p:txBody>
          <a:bodyPr/>
          <a:lstStyle/>
          <a:p>
            <a:pPr>
              <a:lnSpc>
                <a:spcPct val="100000"/>
              </a:lnSpc>
              <a:spcBef>
                <a:spcPts val="1200"/>
              </a:spcBef>
            </a:pPr>
            <a:r>
              <a:rPr lang="en-US" sz="2400" dirty="0"/>
              <a:t>Debbie Ferguson – North Kansas City Metro &amp; Northeast Kansas</a:t>
            </a:r>
          </a:p>
          <a:p>
            <a:pPr>
              <a:lnSpc>
                <a:spcPct val="100000"/>
              </a:lnSpc>
              <a:spcBef>
                <a:spcPts val="1200"/>
              </a:spcBef>
            </a:pPr>
            <a:r>
              <a:rPr lang="en-US" sz="2400" dirty="0"/>
              <a:t>Ryan Browning – South Kansas City Metro, Southeast Kansas and Northwest Central Kansas (Salina)</a:t>
            </a:r>
          </a:p>
          <a:p>
            <a:pPr>
              <a:lnSpc>
                <a:spcPct val="100000"/>
              </a:lnSpc>
              <a:spcBef>
                <a:spcPts val="1200"/>
              </a:spcBef>
            </a:pPr>
            <a:r>
              <a:rPr lang="en-US" sz="2400" dirty="0"/>
              <a:t>Ron </a:t>
            </a:r>
            <a:r>
              <a:rPr lang="en-US" sz="2400" dirty="0" err="1"/>
              <a:t>Ediger</a:t>
            </a:r>
            <a:r>
              <a:rPr lang="en-US" sz="2400" dirty="0"/>
              <a:t> – Northeast Central Kansas (Topeka)</a:t>
            </a:r>
          </a:p>
          <a:p>
            <a:pPr>
              <a:lnSpc>
                <a:spcPct val="100000"/>
              </a:lnSpc>
              <a:spcBef>
                <a:spcPts val="1200"/>
              </a:spcBef>
            </a:pPr>
            <a:r>
              <a:rPr lang="en-US" sz="2400" dirty="0"/>
              <a:t>Tonya Kohr – Western Kansas (Hutchinson)</a:t>
            </a:r>
          </a:p>
          <a:p>
            <a:pPr>
              <a:lnSpc>
                <a:spcPct val="100000"/>
              </a:lnSpc>
              <a:spcBef>
                <a:spcPts val="1200"/>
              </a:spcBef>
            </a:pPr>
            <a:r>
              <a:rPr lang="en-US" sz="2400" dirty="0"/>
              <a:t>Carrie Shankar – South Central Kansas (Wichita)</a:t>
            </a:r>
          </a:p>
          <a:p>
            <a:endParaRPr lang="en-US" dirty="0"/>
          </a:p>
        </p:txBody>
      </p:sp>
      <p:sp>
        <p:nvSpPr>
          <p:cNvPr id="7" name="Slide Number Placeholder 3">
            <a:extLst>
              <a:ext uri="{FF2B5EF4-FFF2-40B4-BE49-F238E27FC236}">
                <a16:creationId xmlns:a16="http://schemas.microsoft.com/office/drawing/2014/main" id="{2A904732-BAB9-A2FF-96B3-91A63C54FA5E}"/>
              </a:ext>
            </a:extLst>
          </p:cNvPr>
          <p:cNvSpPr>
            <a:spLocks noGrp="1"/>
          </p:cNvSpPr>
          <p:nvPr>
            <p:ph type="sldNum" sz="quarter" idx="12"/>
          </p:nvPr>
        </p:nvSpPr>
        <p:spPr>
          <a:xfrm>
            <a:off x="242888" y="6492875"/>
            <a:ext cx="2743200" cy="365125"/>
          </a:xfrm>
        </p:spPr>
        <p:txBody>
          <a:bodyPr/>
          <a:lstStyle/>
          <a:p>
            <a:fld id="{05E02EE5-E611-3446-B256-5BC5E39B139D}" type="slidenum">
              <a:rPr lang="en-US" smtClean="0"/>
              <a:pPr/>
              <a:t>58</a:t>
            </a:fld>
            <a:endParaRPr lang="en-US" dirty="0"/>
          </a:p>
        </p:txBody>
      </p:sp>
    </p:spTree>
    <p:extLst>
      <p:ext uri="{BB962C8B-B14F-4D97-AF65-F5344CB8AC3E}">
        <p14:creationId xmlns:p14="http://schemas.microsoft.com/office/powerpoint/2010/main" val="3481768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60347-5E57-4430-8879-A3E399F795A3}"/>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C3A4E2A8-01CF-484E-A8D8-0CEE3DFCA92B}"/>
              </a:ext>
            </a:extLst>
          </p:cNvPr>
          <p:cNvSpPr>
            <a:spLocks noGrp="1"/>
          </p:cNvSpPr>
          <p:nvPr>
            <p:ph type="body" idx="1"/>
          </p:nvPr>
        </p:nvSpPr>
        <p:spPr/>
        <p:txBody>
          <a:bodyPr/>
          <a:lstStyle/>
          <a:p>
            <a:r>
              <a:rPr lang="en-US" dirty="0"/>
              <a:t>For additional questions, please contact your local </a:t>
            </a:r>
            <a:br>
              <a:rPr lang="en-US" dirty="0"/>
            </a:br>
            <a:r>
              <a:rPr lang="en-US" dirty="0"/>
              <a:t>Key Account Representative.</a:t>
            </a:r>
          </a:p>
        </p:txBody>
      </p:sp>
    </p:spTree>
    <p:extLst>
      <p:ext uri="{BB962C8B-B14F-4D97-AF65-F5344CB8AC3E}">
        <p14:creationId xmlns:p14="http://schemas.microsoft.com/office/powerpoint/2010/main" val="4245946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FF1E68-A301-2A4A-92C0-26101D68EDB0}"/>
              </a:ext>
            </a:extLst>
          </p:cNvPr>
          <p:cNvSpPr>
            <a:spLocks noGrp="1"/>
          </p:cNvSpPr>
          <p:nvPr>
            <p:ph type="title"/>
          </p:nvPr>
        </p:nvSpPr>
        <p:spPr/>
        <p:txBody>
          <a:bodyPr/>
          <a:lstStyle/>
          <a:p>
            <a:r>
              <a:rPr lang="en-US" sz="5400" dirty="0"/>
              <a:t>Kansas Gas Service</a:t>
            </a:r>
          </a:p>
        </p:txBody>
      </p:sp>
      <p:sp>
        <p:nvSpPr>
          <p:cNvPr id="6" name="Text Placeholder 5">
            <a:extLst>
              <a:ext uri="{FF2B5EF4-FFF2-40B4-BE49-F238E27FC236}">
                <a16:creationId xmlns:a16="http://schemas.microsoft.com/office/drawing/2014/main" id="{5A483E95-7B54-E647-A229-69AC48135DE2}"/>
              </a:ext>
            </a:extLst>
          </p:cNvPr>
          <p:cNvSpPr>
            <a:spLocks noGrp="1"/>
          </p:cNvSpPr>
          <p:nvPr>
            <p:ph type="body" idx="1"/>
          </p:nvPr>
        </p:nvSpPr>
        <p:spPr/>
        <p:txBody>
          <a:bodyPr/>
          <a:lstStyle/>
          <a:p>
            <a:r>
              <a:rPr lang="en-US" dirty="0"/>
              <a:t>About us</a:t>
            </a:r>
          </a:p>
        </p:txBody>
      </p:sp>
    </p:spTree>
    <p:extLst>
      <p:ext uri="{BB962C8B-B14F-4D97-AF65-F5344CB8AC3E}">
        <p14:creationId xmlns:p14="http://schemas.microsoft.com/office/powerpoint/2010/main" val="1245185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7120DCD7-DBBA-43C1-9CC4-44100F8D9916}"/>
              </a:ext>
            </a:extLst>
          </p:cNvPr>
          <p:cNvSpPr txBox="1">
            <a:spLocks/>
          </p:cNvSpPr>
          <p:nvPr/>
        </p:nvSpPr>
        <p:spPr>
          <a:xfrm>
            <a:off x="0" y="6596864"/>
            <a:ext cx="27432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05E02EE5-E611-3446-B256-5BC5E39B139D}" type="slidenum">
              <a:rPr lang="en-US" sz="1000" smtClean="0">
                <a:solidFill>
                  <a:schemeClr val="bg1"/>
                </a:solidFill>
              </a:rPr>
              <a:pPr marL="0" indent="0">
                <a:buNone/>
              </a:pPr>
              <a:t>7</a:t>
            </a:fld>
            <a:endParaRPr lang="en-US" sz="1000" dirty="0">
              <a:solidFill>
                <a:schemeClr val="bg1"/>
              </a:solidFill>
            </a:endParaRPr>
          </a:p>
        </p:txBody>
      </p:sp>
      <p:sp>
        <p:nvSpPr>
          <p:cNvPr id="16" name="Title 15">
            <a:extLst>
              <a:ext uri="{FF2B5EF4-FFF2-40B4-BE49-F238E27FC236}">
                <a16:creationId xmlns:a16="http://schemas.microsoft.com/office/drawing/2014/main" id="{908EAA62-40A3-D06F-5181-7D2360A34F4D}"/>
              </a:ext>
            </a:extLst>
          </p:cNvPr>
          <p:cNvSpPr>
            <a:spLocks noGrp="1"/>
          </p:cNvSpPr>
          <p:nvPr>
            <p:ph type="title"/>
          </p:nvPr>
        </p:nvSpPr>
        <p:spPr/>
        <p:txBody>
          <a:bodyPr/>
          <a:lstStyle/>
          <a:p>
            <a:r>
              <a:rPr lang="en-US" dirty="0"/>
              <a:t>About Kansas Gas Service</a:t>
            </a:r>
          </a:p>
        </p:txBody>
      </p:sp>
      <p:sp>
        <p:nvSpPr>
          <p:cNvPr id="31" name="Slide Number Placeholder 3">
            <a:extLst>
              <a:ext uri="{FF2B5EF4-FFF2-40B4-BE49-F238E27FC236}">
                <a16:creationId xmlns:a16="http://schemas.microsoft.com/office/drawing/2014/main" id="{60AC29C8-5558-236A-8DCA-048D8C084723}"/>
              </a:ext>
            </a:extLst>
          </p:cNvPr>
          <p:cNvSpPr>
            <a:spLocks noGrp="1"/>
          </p:cNvSpPr>
          <p:nvPr>
            <p:ph type="sldNum" sz="quarter" idx="12"/>
          </p:nvPr>
        </p:nvSpPr>
        <p:spPr/>
        <p:txBody>
          <a:bodyPr/>
          <a:lstStyle/>
          <a:p>
            <a:fld id="{05E02EE5-E611-3446-B256-5BC5E39B139D}" type="slidenum">
              <a:rPr lang="en-US" smtClean="0"/>
              <a:pPr/>
              <a:t>7</a:t>
            </a:fld>
            <a:endParaRPr lang="en-US" dirty="0"/>
          </a:p>
        </p:txBody>
      </p:sp>
      <p:sp>
        <p:nvSpPr>
          <p:cNvPr id="20" name="TextBox 19">
            <a:extLst>
              <a:ext uri="{FF2B5EF4-FFF2-40B4-BE49-F238E27FC236}">
                <a16:creationId xmlns:a16="http://schemas.microsoft.com/office/drawing/2014/main" id="{471CAB02-D791-0535-8A83-B1BF396BDFF7}"/>
              </a:ext>
            </a:extLst>
          </p:cNvPr>
          <p:cNvSpPr txBox="1"/>
          <p:nvPr/>
        </p:nvSpPr>
        <p:spPr>
          <a:xfrm>
            <a:off x="114300" y="1755668"/>
            <a:ext cx="6286500" cy="2985433"/>
          </a:xfrm>
          <a:prstGeom prst="rect">
            <a:avLst/>
          </a:prstGeom>
          <a:noFill/>
        </p:spPr>
        <p:txBody>
          <a:bodyPr wrap="square" rtlCol="0">
            <a:spAutoFit/>
          </a:bodyPr>
          <a:lstStyle/>
          <a:p>
            <a:pPr marL="342900" indent="-342900">
              <a:lnSpc>
                <a:spcPct val="100000"/>
              </a:lnSpc>
              <a:spcBef>
                <a:spcPts val="1200"/>
              </a:spcBef>
              <a:buFont typeface="Arial" panose="020B0604020202020204" pitchFamily="34" charset="0"/>
              <a:buChar char="•"/>
            </a:pPr>
            <a:r>
              <a:rPr lang="en-US" sz="2400" dirty="0">
                <a:latin typeface="Arial" panose="020B0604020202020204" pitchFamily="34" charset="0"/>
                <a:cs typeface="Arial" panose="020B0604020202020204" pitchFamily="34" charset="0"/>
              </a:rPr>
              <a:t>Kansas Gas Service, a division of ONE Gas, Inc., delivers safe, reliable, environmentally friendly natural gas to more than </a:t>
            </a:r>
            <a:r>
              <a:rPr lang="en-US" sz="2400" b="1" dirty="0">
                <a:latin typeface="Arial" panose="020B0604020202020204" pitchFamily="34" charset="0"/>
                <a:cs typeface="Arial" panose="020B0604020202020204" pitchFamily="34" charset="0"/>
              </a:rPr>
              <a:t>648,000</a:t>
            </a:r>
            <a:r>
              <a:rPr lang="en-US" sz="2400" dirty="0">
                <a:latin typeface="Arial" panose="020B0604020202020204" pitchFamily="34" charset="0"/>
                <a:cs typeface="Arial" panose="020B0604020202020204" pitchFamily="34" charset="0"/>
              </a:rPr>
              <a:t> customers in </a:t>
            </a:r>
            <a:r>
              <a:rPr lang="en-US" sz="2400" b="1" dirty="0">
                <a:latin typeface="Arial" panose="020B0604020202020204" pitchFamily="34" charset="0"/>
                <a:cs typeface="Arial" panose="020B0604020202020204" pitchFamily="34" charset="0"/>
              </a:rPr>
              <a:t>360</a:t>
            </a:r>
            <a:r>
              <a:rPr lang="en-US" sz="2400" dirty="0">
                <a:latin typeface="Arial" panose="020B0604020202020204" pitchFamily="34" charset="0"/>
                <a:cs typeface="Arial" panose="020B0604020202020204" pitchFamily="34" charset="0"/>
              </a:rPr>
              <a:t> communities in Kansas</a:t>
            </a:r>
          </a:p>
          <a:p>
            <a:pPr marL="342900" indent="-342900">
              <a:lnSpc>
                <a:spcPct val="100000"/>
              </a:lnSpc>
              <a:spcBef>
                <a:spcPts val="1200"/>
              </a:spcBef>
              <a:buFont typeface="Arial" panose="020B0604020202020204" pitchFamily="34" charset="0"/>
              <a:buChar char="•"/>
            </a:pPr>
            <a:r>
              <a:rPr lang="en-US" sz="2400" dirty="0">
                <a:latin typeface="Arial" panose="020B0604020202020204" pitchFamily="34" charset="0"/>
                <a:cs typeface="Arial" panose="020B0604020202020204" pitchFamily="34" charset="0"/>
              </a:rPr>
              <a:t>Largest natural gas distributor in Kansas</a:t>
            </a:r>
          </a:p>
          <a:p>
            <a:pPr marL="342900" indent="-342900">
              <a:lnSpc>
                <a:spcPct val="100000"/>
              </a:lnSpc>
              <a:spcBef>
                <a:spcPts val="1200"/>
              </a:spcBef>
              <a:buFont typeface="Arial" panose="020B0604020202020204" pitchFamily="34" charset="0"/>
              <a:buChar char="•"/>
            </a:pPr>
            <a:r>
              <a:rPr lang="en-US" sz="2400" dirty="0">
                <a:latin typeface="Arial" panose="020B0604020202020204" pitchFamily="34" charset="0"/>
                <a:cs typeface="Arial" panose="020B0604020202020204" pitchFamily="34" charset="0"/>
              </a:rPr>
              <a:t>Total workforce of about 1,000 employees</a:t>
            </a:r>
          </a:p>
        </p:txBody>
      </p:sp>
      <p:pic>
        <p:nvPicPr>
          <p:cNvPr id="2" name="Picture 1" descr="A blue map with white text&#10;&#10;Description automatically generated">
            <a:extLst>
              <a:ext uri="{FF2B5EF4-FFF2-40B4-BE49-F238E27FC236}">
                <a16:creationId xmlns:a16="http://schemas.microsoft.com/office/drawing/2014/main" id="{7F37D57C-9084-2D27-44FB-F53CAD8F2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38356">
            <a:off x="6468892" y="1880603"/>
            <a:ext cx="5387173" cy="3023998"/>
          </a:xfrm>
          <a:prstGeom prst="rect">
            <a:avLst/>
          </a:prstGeom>
        </p:spPr>
      </p:pic>
      <p:sp>
        <p:nvSpPr>
          <p:cNvPr id="3" name="Content Placeholder 4">
            <a:extLst>
              <a:ext uri="{FF2B5EF4-FFF2-40B4-BE49-F238E27FC236}">
                <a16:creationId xmlns:a16="http://schemas.microsoft.com/office/drawing/2014/main" id="{0E5726D0-8A30-E8F2-FA96-7F387DF1CFA6}"/>
              </a:ext>
            </a:extLst>
          </p:cNvPr>
          <p:cNvSpPr>
            <a:spLocks noGrp="1"/>
          </p:cNvSpPr>
          <p:nvPr>
            <p:ph idx="1"/>
          </p:nvPr>
        </p:nvSpPr>
        <p:spPr>
          <a:xfrm>
            <a:off x="242888" y="971550"/>
            <a:ext cx="11630025" cy="500063"/>
          </a:xfrm>
        </p:spPr>
        <p:txBody>
          <a:bodyPr/>
          <a:lstStyle/>
          <a:p>
            <a:r>
              <a:rPr lang="en-US" dirty="0"/>
              <a:t>Did you know?</a:t>
            </a:r>
          </a:p>
        </p:txBody>
      </p:sp>
    </p:spTree>
    <p:extLst>
      <p:ext uri="{BB962C8B-B14F-4D97-AF65-F5344CB8AC3E}">
        <p14:creationId xmlns:p14="http://schemas.microsoft.com/office/powerpoint/2010/main" val="4046067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CAAF-49A5-F7DF-7137-F9F00834F141}"/>
              </a:ext>
            </a:extLst>
          </p:cNvPr>
          <p:cNvSpPr>
            <a:spLocks noGrp="1"/>
          </p:cNvSpPr>
          <p:nvPr>
            <p:ph type="title"/>
          </p:nvPr>
        </p:nvSpPr>
        <p:spPr/>
        <p:txBody>
          <a:bodyPr>
            <a:normAutofit/>
          </a:bodyPr>
          <a:lstStyle/>
          <a:p>
            <a:r>
              <a:rPr lang="en-US" sz="3200" dirty="0"/>
              <a:t>ONE Gas Overview</a:t>
            </a:r>
          </a:p>
        </p:txBody>
      </p:sp>
      <p:sp>
        <p:nvSpPr>
          <p:cNvPr id="4" name="Slide Number Placeholder 3">
            <a:extLst>
              <a:ext uri="{FF2B5EF4-FFF2-40B4-BE49-F238E27FC236}">
                <a16:creationId xmlns:a16="http://schemas.microsoft.com/office/drawing/2014/main" id="{EBCB3FA8-DC28-86C1-1899-21CF783CB58B}"/>
              </a:ext>
            </a:extLst>
          </p:cNvPr>
          <p:cNvSpPr>
            <a:spLocks noGrp="1"/>
          </p:cNvSpPr>
          <p:nvPr>
            <p:ph type="sldNum" sz="quarter" idx="12"/>
          </p:nvPr>
        </p:nvSpPr>
        <p:spPr/>
        <p:txBody>
          <a:bodyPr/>
          <a:lstStyle/>
          <a:p>
            <a:fld id="{05E02EE5-E611-3446-B256-5BC5E39B139D}" type="slidenum">
              <a:rPr lang="en-US" smtClean="0"/>
              <a:pPr/>
              <a:t>8</a:t>
            </a:fld>
            <a:endParaRPr lang="en-US" dirty="0"/>
          </a:p>
        </p:txBody>
      </p:sp>
      <p:sp>
        <p:nvSpPr>
          <p:cNvPr id="7" name="TextBox 6">
            <a:extLst>
              <a:ext uri="{FF2B5EF4-FFF2-40B4-BE49-F238E27FC236}">
                <a16:creationId xmlns:a16="http://schemas.microsoft.com/office/drawing/2014/main" id="{B597CB2A-AB82-8EBF-DEFF-FE61524FE3AE}"/>
              </a:ext>
            </a:extLst>
          </p:cNvPr>
          <p:cNvSpPr txBox="1"/>
          <p:nvPr/>
        </p:nvSpPr>
        <p:spPr>
          <a:xfrm>
            <a:off x="356033" y="1306998"/>
            <a:ext cx="4495800" cy="458780"/>
          </a:xfrm>
          <a:prstGeom prst="rect">
            <a:avLst/>
          </a:prstGeom>
          <a:noFill/>
        </p:spPr>
        <p:txBody>
          <a:bodyPr wrap="square" rtlCol="0">
            <a:spAutoFit/>
          </a:bodyPr>
          <a:lstStyle/>
          <a:p>
            <a:pPr marL="0" marR="0">
              <a:lnSpc>
                <a:spcPct val="107000"/>
              </a:lnSpc>
              <a:spcBef>
                <a:spcPts val="0"/>
              </a:spcBef>
              <a:spcAft>
                <a:spcPts val="0"/>
              </a:spcAft>
            </a:pPr>
            <a:r>
              <a:rPr lang="en-US" sz="2400" b="1" dirty="0">
                <a:solidFill>
                  <a:srgbClr val="16469D"/>
                </a:solidFill>
                <a:effectLst/>
                <a:latin typeface="Arial" panose="020B0604020202020204" pitchFamily="34" charset="0"/>
                <a:ea typeface="Calibri" panose="020F0502020204030204" pitchFamily="34" charset="0"/>
                <a:cs typeface="Times New Roman" panose="02020603050405020304" pitchFamily="18" charset="0"/>
              </a:rPr>
              <a:t>100%</a:t>
            </a:r>
            <a:r>
              <a:rPr lang="en-US" sz="2400" dirty="0">
                <a:effectLst/>
                <a:latin typeface="Arial" panose="020B0604020202020204" pitchFamily="34" charset="0"/>
                <a:ea typeface="Calibri" panose="020F0502020204030204" pitchFamily="34" charset="0"/>
                <a:cs typeface="Times New Roman" panose="02020603050405020304" pitchFamily="18" charset="0"/>
              </a:rPr>
              <a:t> </a:t>
            </a:r>
            <a:r>
              <a:rPr lang="en-US" dirty="0">
                <a:latin typeface="Arial" panose="020B0604020202020204" pitchFamily="34" charset="0"/>
                <a:ea typeface="Calibri" panose="020F0502020204030204" pitchFamily="34" charset="0"/>
                <a:cs typeface="Times New Roman" panose="02020603050405020304" pitchFamily="18" charset="0"/>
              </a:rPr>
              <a:t>r</a:t>
            </a:r>
            <a:r>
              <a:rPr lang="en-US" sz="1800" dirty="0">
                <a:effectLst/>
                <a:latin typeface="Arial" panose="020B0604020202020204" pitchFamily="34" charset="0"/>
                <a:ea typeface="Calibri" panose="020F0502020204030204" pitchFamily="34" charset="0"/>
                <a:cs typeface="Times New Roman" panose="02020603050405020304" pitchFamily="18" charset="0"/>
              </a:rPr>
              <a:t>egulated </a:t>
            </a:r>
            <a:r>
              <a:rPr lang="en-US" dirty="0">
                <a:latin typeface="Arial" panose="020B0604020202020204" pitchFamily="34" charset="0"/>
                <a:ea typeface="Calibri" panose="020F0502020204030204" pitchFamily="34" charset="0"/>
                <a:cs typeface="Times New Roman" panose="02020603050405020304" pitchFamily="18" charset="0"/>
              </a:rPr>
              <a:t>n</a:t>
            </a:r>
            <a:r>
              <a:rPr lang="en-US" sz="1800" dirty="0">
                <a:effectLst/>
                <a:latin typeface="Arial" panose="020B0604020202020204" pitchFamily="34" charset="0"/>
                <a:ea typeface="Calibri" panose="020F0502020204030204" pitchFamily="34" charset="0"/>
                <a:cs typeface="Times New Roman" panose="02020603050405020304" pitchFamily="18" charset="0"/>
              </a:rPr>
              <a:t>atural </a:t>
            </a:r>
            <a:r>
              <a:rPr lang="en-US" dirty="0">
                <a:latin typeface="Arial" panose="020B0604020202020204" pitchFamily="34" charset="0"/>
                <a:ea typeface="Calibri" panose="020F0502020204030204" pitchFamily="34" charset="0"/>
                <a:cs typeface="Times New Roman" panose="02020603050405020304" pitchFamily="18" charset="0"/>
              </a:rPr>
              <a:t>g</a:t>
            </a:r>
            <a:r>
              <a:rPr lang="en-US" sz="1800" dirty="0">
                <a:effectLst/>
                <a:latin typeface="Arial" panose="020B0604020202020204" pitchFamily="34" charset="0"/>
                <a:ea typeface="Calibri" panose="020F0502020204030204" pitchFamily="34" charset="0"/>
                <a:cs typeface="Times New Roman" panose="02020603050405020304" pitchFamily="18" charset="0"/>
              </a:rPr>
              <a:t>as </a:t>
            </a:r>
            <a:r>
              <a:rPr lang="en-US" dirty="0">
                <a:latin typeface="Arial" panose="020B0604020202020204" pitchFamily="34" charset="0"/>
                <a:ea typeface="Calibri" panose="020F0502020204030204" pitchFamily="34" charset="0"/>
                <a:cs typeface="Times New Roman" panose="02020603050405020304" pitchFamily="18" charset="0"/>
              </a:rPr>
              <a:t>u</a:t>
            </a:r>
            <a:r>
              <a:rPr lang="en-US" sz="1800" dirty="0">
                <a:effectLst/>
                <a:latin typeface="Arial" panose="020B0604020202020204" pitchFamily="34" charset="0"/>
                <a:ea typeface="Calibri" panose="020F0502020204030204" pitchFamily="34" charset="0"/>
                <a:cs typeface="Times New Roman" panose="02020603050405020304" pitchFamily="18" charset="0"/>
              </a:rPr>
              <a:t>tility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13232490-52DA-9C92-9A7B-6C4BCD0ACF6E}"/>
              </a:ext>
            </a:extLst>
          </p:cNvPr>
          <p:cNvCxnSpPr/>
          <p:nvPr/>
        </p:nvCxnSpPr>
        <p:spPr>
          <a:xfrm>
            <a:off x="398417" y="1805041"/>
            <a:ext cx="4173583" cy="0"/>
          </a:xfrm>
          <a:prstGeom prst="line">
            <a:avLst/>
          </a:prstGeom>
          <a:ln w="28575">
            <a:solidFill>
              <a:srgbClr val="15B0E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46D9541-9C9F-17AB-7785-21B3E64904FA}"/>
              </a:ext>
            </a:extLst>
          </p:cNvPr>
          <p:cNvSpPr txBox="1"/>
          <p:nvPr/>
        </p:nvSpPr>
        <p:spPr>
          <a:xfrm>
            <a:off x="381000" y="1869831"/>
            <a:ext cx="4445726" cy="768928"/>
          </a:xfrm>
          <a:prstGeom prst="rect">
            <a:avLst/>
          </a:prstGeom>
          <a:noFill/>
        </p:spPr>
        <p:txBody>
          <a:bodyPr wrap="square" rtlCol="0">
            <a:spAutoFit/>
          </a:bodyPr>
          <a:lstStyle/>
          <a:p>
            <a:pPr marL="0" marR="0">
              <a:lnSpc>
                <a:spcPct val="107000"/>
              </a:lnSpc>
              <a:spcBef>
                <a:spcPts val="0"/>
              </a:spcBef>
              <a:spcAft>
                <a:spcPts val="0"/>
              </a:spcAft>
            </a:pPr>
            <a:r>
              <a:rPr lang="en-US" sz="2400" b="1" dirty="0">
                <a:solidFill>
                  <a:srgbClr val="16469D"/>
                </a:solidFill>
                <a:effectLst/>
                <a:latin typeface="Arial" panose="020B0604020202020204" pitchFamily="34" charset="0"/>
                <a:ea typeface="Calibri" panose="020F0502020204030204" pitchFamily="34" charset="0"/>
                <a:cs typeface="Times New Roman" panose="02020603050405020304" pitchFamily="18" charset="0"/>
              </a:rPr>
              <a:t>2.3 million </a:t>
            </a:r>
            <a:r>
              <a:rPr lang="en-US" sz="1800" dirty="0">
                <a:effectLst/>
                <a:latin typeface="Arial" panose="020B0604020202020204" pitchFamily="34" charset="0"/>
                <a:ea typeface="Calibri" panose="020F0502020204030204" pitchFamily="34" charset="0"/>
                <a:cs typeface="Times New Roman" panose="02020603050405020304" pitchFamily="18" charset="0"/>
              </a:rPr>
              <a:t>customers in Kansas,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Oklahoma and Texas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FCE8D0CB-B582-1877-9BE7-1061549F2D46}"/>
              </a:ext>
            </a:extLst>
          </p:cNvPr>
          <p:cNvCxnSpPr/>
          <p:nvPr/>
        </p:nvCxnSpPr>
        <p:spPr>
          <a:xfrm>
            <a:off x="398417" y="2731008"/>
            <a:ext cx="4173583" cy="0"/>
          </a:xfrm>
          <a:prstGeom prst="line">
            <a:avLst/>
          </a:prstGeom>
          <a:ln w="28575">
            <a:solidFill>
              <a:srgbClr val="15B0E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6FFD16E-6330-17CC-C7FE-EFFA159D0330}"/>
              </a:ext>
            </a:extLst>
          </p:cNvPr>
          <p:cNvSpPr txBox="1"/>
          <p:nvPr/>
        </p:nvSpPr>
        <p:spPr>
          <a:xfrm>
            <a:off x="332627" y="2835394"/>
            <a:ext cx="4909457" cy="458780"/>
          </a:xfrm>
          <a:prstGeom prst="rect">
            <a:avLst/>
          </a:prstGeom>
          <a:noFill/>
        </p:spPr>
        <p:txBody>
          <a:bodyPr wrap="square" rtlCol="0">
            <a:spAutoFit/>
          </a:bodyPr>
          <a:lstStyle/>
          <a:p>
            <a:pPr marL="0" marR="0">
              <a:lnSpc>
                <a:spcPct val="107000"/>
              </a:lnSpc>
              <a:spcBef>
                <a:spcPts val="600"/>
              </a:spcBef>
              <a:spcAft>
                <a:spcPts val="0"/>
              </a:spcAft>
            </a:pPr>
            <a:r>
              <a:rPr lang="en-US" sz="2400" b="1" dirty="0">
                <a:solidFill>
                  <a:srgbClr val="16469D"/>
                </a:solidFill>
                <a:effectLst/>
                <a:latin typeface="Arial" panose="020B0604020202020204" pitchFamily="34" charset="0"/>
                <a:ea typeface="Calibri" panose="020F0502020204030204" pitchFamily="34" charset="0"/>
                <a:cs typeface="Times New Roman" panose="02020603050405020304" pitchFamily="18" charset="0"/>
              </a:rPr>
              <a:t>3,800</a:t>
            </a:r>
            <a:r>
              <a:rPr lang="en-US" sz="1800" dirty="0">
                <a:solidFill>
                  <a:srgbClr val="16469D"/>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employees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FDC99ABF-AD49-BBF0-FB6D-8DA40AEC7B91}"/>
              </a:ext>
            </a:extLst>
          </p:cNvPr>
          <p:cNvCxnSpPr>
            <a:cxnSpLocks/>
          </p:cNvCxnSpPr>
          <p:nvPr/>
        </p:nvCxnSpPr>
        <p:spPr>
          <a:xfrm>
            <a:off x="348343" y="3369714"/>
            <a:ext cx="4223657" cy="0"/>
          </a:xfrm>
          <a:prstGeom prst="line">
            <a:avLst/>
          </a:prstGeom>
          <a:ln w="28575">
            <a:solidFill>
              <a:srgbClr val="15B0E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1AE2923-5E5D-86A4-7347-9C8EF46A0682}"/>
              </a:ext>
            </a:extLst>
          </p:cNvPr>
          <p:cNvSpPr txBox="1"/>
          <p:nvPr/>
        </p:nvSpPr>
        <p:spPr>
          <a:xfrm>
            <a:off x="348343" y="3512867"/>
            <a:ext cx="3944983" cy="458780"/>
          </a:xfrm>
          <a:prstGeom prst="rect">
            <a:avLst/>
          </a:prstGeom>
          <a:noFill/>
        </p:spPr>
        <p:txBody>
          <a:bodyPr wrap="square" rtlCol="0">
            <a:spAutoFit/>
          </a:bodyPr>
          <a:lstStyle/>
          <a:p>
            <a:pPr marL="0" marR="0">
              <a:lnSpc>
                <a:spcPct val="107000"/>
              </a:lnSpc>
              <a:spcBef>
                <a:spcPts val="0"/>
              </a:spcBef>
              <a:spcAft>
                <a:spcPts val="0"/>
              </a:spcAft>
            </a:pPr>
            <a:r>
              <a:rPr lang="en-US" sz="2400" b="1">
                <a:solidFill>
                  <a:srgbClr val="16469D"/>
                </a:solidFill>
                <a:latin typeface="Arial" panose="020B0604020202020204" pitchFamily="34" charset="0"/>
                <a:ea typeface="Calibri" panose="020F0502020204030204" pitchFamily="34" charset="0"/>
                <a:cs typeface="Times New Roman" panose="02020603050405020304" pitchFamily="18" charset="0"/>
              </a:rPr>
              <a:t>44,500</a:t>
            </a:r>
            <a:r>
              <a:rPr lang="en-US" sz="1800">
                <a:solidFill>
                  <a:srgbClr val="16469D"/>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miles of pipeline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9E6901AA-7039-FE8B-1ABD-637B7CC7EB4E}"/>
              </a:ext>
            </a:extLst>
          </p:cNvPr>
          <p:cNvCxnSpPr>
            <a:cxnSpLocks/>
          </p:cNvCxnSpPr>
          <p:nvPr/>
        </p:nvCxnSpPr>
        <p:spPr>
          <a:xfrm>
            <a:off x="332627" y="4038600"/>
            <a:ext cx="4239373" cy="0"/>
          </a:xfrm>
          <a:prstGeom prst="line">
            <a:avLst/>
          </a:prstGeom>
          <a:ln w="28575">
            <a:solidFill>
              <a:srgbClr val="15B0E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AD99A54-F1C1-0712-9528-24C22AC482AB}"/>
              </a:ext>
            </a:extLst>
          </p:cNvPr>
          <p:cNvSpPr txBox="1"/>
          <p:nvPr/>
        </p:nvSpPr>
        <p:spPr>
          <a:xfrm>
            <a:off x="277722" y="4105554"/>
            <a:ext cx="3944983" cy="768928"/>
          </a:xfrm>
          <a:prstGeom prst="rect">
            <a:avLst/>
          </a:prstGeom>
          <a:noFill/>
        </p:spPr>
        <p:txBody>
          <a:bodyPr wrap="square" rtlCol="0">
            <a:spAutoFit/>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One of the </a:t>
            </a:r>
            <a:r>
              <a:rPr lang="en-US" sz="2400" b="1" dirty="0">
                <a:solidFill>
                  <a:srgbClr val="16469D"/>
                </a:solidFill>
                <a:effectLst/>
                <a:latin typeface="Arial" panose="020B0604020202020204" pitchFamily="34" charset="0"/>
                <a:ea typeface="Calibri" panose="020F0502020204030204" pitchFamily="34" charset="0"/>
                <a:cs typeface="Times New Roman" panose="02020603050405020304" pitchFamily="18" charset="0"/>
              </a:rPr>
              <a:t>largest</a:t>
            </a:r>
            <a:r>
              <a:rPr lang="en-US" sz="1800" dirty="0">
                <a:effectLst/>
                <a:latin typeface="Arial" panose="020B0604020202020204" pitchFamily="34" charset="0"/>
                <a:ea typeface="Calibri" panose="020F0502020204030204" pitchFamily="34" charset="0"/>
                <a:cs typeface="Times New Roman" panose="02020603050405020304" pitchFamily="18" charset="0"/>
              </a:rPr>
              <a:t> publicly traded natural gas distribution companies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B89C26D6-3148-444D-3368-5A329ACD2B36}"/>
              </a:ext>
            </a:extLst>
          </p:cNvPr>
          <p:cNvCxnSpPr>
            <a:cxnSpLocks/>
          </p:cNvCxnSpPr>
          <p:nvPr/>
        </p:nvCxnSpPr>
        <p:spPr>
          <a:xfrm>
            <a:off x="332626" y="5029200"/>
            <a:ext cx="4239373" cy="0"/>
          </a:xfrm>
          <a:prstGeom prst="line">
            <a:avLst/>
          </a:prstGeom>
          <a:ln w="28575">
            <a:solidFill>
              <a:srgbClr val="15B0E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EF44585-D844-9250-F0BD-80FD643C23AC}"/>
              </a:ext>
            </a:extLst>
          </p:cNvPr>
          <p:cNvSpPr txBox="1"/>
          <p:nvPr/>
        </p:nvSpPr>
        <p:spPr>
          <a:xfrm>
            <a:off x="211932" y="5102996"/>
            <a:ext cx="5548312" cy="73866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More than </a:t>
            </a:r>
            <a:r>
              <a:rPr lang="en-US" sz="2400" b="1" dirty="0">
                <a:solidFill>
                  <a:srgbClr val="154A99"/>
                </a:solidFill>
                <a:latin typeface="Arial" panose="020B0604020202020204" pitchFamily="34" charset="0"/>
                <a:cs typeface="Arial" panose="020B0604020202020204" pitchFamily="34" charset="0"/>
              </a:rPr>
              <a:t>100 years of experience </a:t>
            </a:r>
          </a:p>
          <a:p>
            <a:r>
              <a:rPr lang="en-US" dirty="0">
                <a:latin typeface="Arial" panose="020B0604020202020204" pitchFamily="34" charset="0"/>
                <a:cs typeface="Arial" panose="020B0604020202020204" pitchFamily="34" charset="0"/>
              </a:rPr>
              <a:t>in the natural gas industry</a:t>
            </a:r>
          </a:p>
        </p:txBody>
      </p:sp>
      <p:sp>
        <p:nvSpPr>
          <p:cNvPr id="3" name="TextBox 2">
            <a:extLst>
              <a:ext uri="{FF2B5EF4-FFF2-40B4-BE49-F238E27FC236}">
                <a16:creationId xmlns:a16="http://schemas.microsoft.com/office/drawing/2014/main" id="{EFE2EE6A-48A3-9BA6-400C-C92B55C2FFAE}"/>
              </a:ext>
            </a:extLst>
          </p:cNvPr>
          <p:cNvSpPr txBox="1"/>
          <p:nvPr/>
        </p:nvSpPr>
        <p:spPr>
          <a:xfrm>
            <a:off x="6433070" y="2384221"/>
            <a:ext cx="1749541" cy="461665"/>
          </a:xfrm>
          <a:prstGeom prst="rect">
            <a:avLst/>
          </a:prstGeom>
          <a:noFill/>
        </p:spPr>
        <p:txBody>
          <a:bodyPr wrap="square" rtlCol="0">
            <a:spAutoFit/>
          </a:bodyPr>
          <a:lstStyle/>
          <a:p>
            <a:r>
              <a:rPr lang="en-US" sz="1200" b="1" i="1" dirty="0">
                <a:solidFill>
                  <a:srgbClr val="15B0E3"/>
                </a:solidFill>
                <a:latin typeface="Arial" panose="020B0604020202020204" pitchFamily="34" charset="0"/>
                <a:cs typeface="Arial" panose="020B0604020202020204" pitchFamily="34" charset="0"/>
              </a:rPr>
              <a:t>71% market share, the largest in Kansas</a:t>
            </a:r>
          </a:p>
        </p:txBody>
      </p:sp>
      <p:sp>
        <p:nvSpPr>
          <p:cNvPr id="5" name="TextBox 4">
            <a:extLst>
              <a:ext uri="{FF2B5EF4-FFF2-40B4-BE49-F238E27FC236}">
                <a16:creationId xmlns:a16="http://schemas.microsoft.com/office/drawing/2014/main" id="{BCE3FFD2-374B-91CA-386B-64B152D57BF6}"/>
              </a:ext>
            </a:extLst>
          </p:cNvPr>
          <p:cNvSpPr txBox="1"/>
          <p:nvPr/>
        </p:nvSpPr>
        <p:spPr>
          <a:xfrm>
            <a:off x="6392228" y="3679318"/>
            <a:ext cx="2031274" cy="461665"/>
          </a:xfrm>
          <a:prstGeom prst="rect">
            <a:avLst/>
          </a:prstGeom>
          <a:noFill/>
        </p:spPr>
        <p:txBody>
          <a:bodyPr wrap="square" rtlCol="0">
            <a:spAutoFit/>
          </a:bodyPr>
          <a:lstStyle/>
          <a:p>
            <a:r>
              <a:rPr lang="en-US" sz="1200" b="1" i="1" dirty="0">
                <a:solidFill>
                  <a:srgbClr val="15B0E3"/>
                </a:solidFill>
                <a:latin typeface="Arial" panose="020B0604020202020204" pitchFamily="34" charset="0"/>
                <a:cs typeface="Arial" panose="020B0604020202020204" pitchFamily="34" charset="0"/>
              </a:rPr>
              <a:t>88% market share, </a:t>
            </a:r>
            <a:br>
              <a:rPr lang="en-US" sz="1200" b="1" i="1" dirty="0">
                <a:solidFill>
                  <a:srgbClr val="15B0E3"/>
                </a:solidFill>
                <a:latin typeface="Arial" panose="020B0604020202020204" pitchFamily="34" charset="0"/>
                <a:cs typeface="Arial" panose="020B0604020202020204" pitchFamily="34" charset="0"/>
              </a:rPr>
            </a:br>
            <a:r>
              <a:rPr lang="en-US" sz="1200" b="1" i="1" dirty="0">
                <a:solidFill>
                  <a:srgbClr val="15B0E3"/>
                </a:solidFill>
                <a:latin typeface="Arial" panose="020B0604020202020204" pitchFamily="34" charset="0"/>
                <a:cs typeface="Arial" panose="020B0604020202020204" pitchFamily="34" charset="0"/>
              </a:rPr>
              <a:t>the largest in Oklahoma</a:t>
            </a:r>
          </a:p>
        </p:txBody>
      </p:sp>
      <p:sp>
        <p:nvSpPr>
          <p:cNvPr id="18" name="TextBox 17">
            <a:extLst>
              <a:ext uri="{FF2B5EF4-FFF2-40B4-BE49-F238E27FC236}">
                <a16:creationId xmlns:a16="http://schemas.microsoft.com/office/drawing/2014/main" id="{4E4F6597-5C13-3DDD-ADCC-FC28DA09165E}"/>
              </a:ext>
            </a:extLst>
          </p:cNvPr>
          <p:cNvSpPr txBox="1"/>
          <p:nvPr/>
        </p:nvSpPr>
        <p:spPr>
          <a:xfrm>
            <a:off x="6392228" y="4918941"/>
            <a:ext cx="1989772" cy="461665"/>
          </a:xfrm>
          <a:prstGeom prst="rect">
            <a:avLst/>
          </a:prstGeom>
          <a:noFill/>
        </p:spPr>
        <p:txBody>
          <a:bodyPr wrap="square" rtlCol="0">
            <a:spAutoFit/>
          </a:bodyPr>
          <a:lstStyle/>
          <a:p>
            <a:r>
              <a:rPr lang="en-US" sz="1200" b="1" i="1" dirty="0">
                <a:solidFill>
                  <a:srgbClr val="15B0E3"/>
                </a:solidFill>
                <a:latin typeface="Arial" panose="020B0604020202020204" pitchFamily="34" charset="0"/>
                <a:cs typeface="Arial" panose="020B0604020202020204" pitchFamily="34" charset="0"/>
              </a:rPr>
              <a:t>13% market share, the third largest in Texas</a:t>
            </a:r>
          </a:p>
        </p:txBody>
      </p:sp>
      <p:sp>
        <p:nvSpPr>
          <p:cNvPr id="19" name="TextBox 18">
            <a:extLst>
              <a:ext uri="{FF2B5EF4-FFF2-40B4-BE49-F238E27FC236}">
                <a16:creationId xmlns:a16="http://schemas.microsoft.com/office/drawing/2014/main" id="{EFED6BDF-0D4F-F363-535E-9CDD7BFD29B7}"/>
              </a:ext>
            </a:extLst>
          </p:cNvPr>
          <p:cNvSpPr txBox="1"/>
          <p:nvPr/>
        </p:nvSpPr>
        <p:spPr>
          <a:xfrm>
            <a:off x="5936247" y="1108603"/>
            <a:ext cx="1981200" cy="369332"/>
          </a:xfrm>
          <a:prstGeom prst="rect">
            <a:avLst/>
          </a:prstGeom>
          <a:noFill/>
        </p:spPr>
        <p:txBody>
          <a:bodyPr wrap="square" rtlCol="0">
            <a:spAutoFit/>
          </a:bodyPr>
          <a:lstStyle/>
          <a:p>
            <a:r>
              <a:rPr lang="en-US" b="1" dirty="0">
                <a:solidFill>
                  <a:srgbClr val="16469D"/>
                </a:solidFill>
                <a:latin typeface="Arial Black" panose="020B0A04020102020204" pitchFamily="34" charset="0"/>
                <a:cs typeface="Arial" panose="020B0604020202020204" pitchFamily="34" charset="0"/>
              </a:rPr>
              <a:t>Our Divisions</a:t>
            </a:r>
          </a:p>
        </p:txBody>
      </p:sp>
      <p:pic>
        <p:nvPicPr>
          <p:cNvPr id="21" name="Picture 20" descr="A picture containing graphics, graphic design, font, circle&#10;&#10;Description automatically generated">
            <a:extLst>
              <a:ext uri="{FF2B5EF4-FFF2-40B4-BE49-F238E27FC236}">
                <a16:creationId xmlns:a16="http://schemas.microsoft.com/office/drawing/2014/main" id="{F801A50B-3602-3AC6-5FAB-AE50D51EDCEA}"/>
              </a:ext>
            </a:extLst>
          </p:cNvPr>
          <p:cNvPicPr>
            <a:picLocks noChangeAspect="1"/>
          </p:cNvPicPr>
          <p:nvPr/>
        </p:nvPicPr>
        <p:blipFill>
          <a:blip r:embed="rId3"/>
          <a:stretch>
            <a:fillRect/>
          </a:stretch>
        </p:blipFill>
        <p:spPr>
          <a:xfrm>
            <a:off x="5956860" y="4277537"/>
            <a:ext cx="1668064" cy="540077"/>
          </a:xfrm>
          <a:prstGeom prst="rect">
            <a:avLst/>
          </a:prstGeom>
        </p:spPr>
      </p:pic>
      <p:pic>
        <p:nvPicPr>
          <p:cNvPr id="23" name="Picture 22" descr="A picture containing graphics, graphic design, font, text&#10;&#10;Description automatically generated">
            <a:extLst>
              <a:ext uri="{FF2B5EF4-FFF2-40B4-BE49-F238E27FC236}">
                <a16:creationId xmlns:a16="http://schemas.microsoft.com/office/drawing/2014/main" id="{6C30D2C4-D628-4392-3959-739A659F28F7}"/>
              </a:ext>
            </a:extLst>
          </p:cNvPr>
          <p:cNvPicPr>
            <a:picLocks noChangeAspect="1"/>
          </p:cNvPicPr>
          <p:nvPr/>
        </p:nvPicPr>
        <p:blipFill>
          <a:blip r:embed="rId4"/>
          <a:stretch>
            <a:fillRect/>
          </a:stretch>
        </p:blipFill>
        <p:spPr>
          <a:xfrm>
            <a:off x="5936247" y="3062813"/>
            <a:ext cx="1668064" cy="544772"/>
          </a:xfrm>
          <a:prstGeom prst="rect">
            <a:avLst/>
          </a:prstGeom>
        </p:spPr>
      </p:pic>
      <p:pic>
        <p:nvPicPr>
          <p:cNvPr id="25" name="Picture 24" descr="A picture containing graphics, graphic design, font, circle&#10;&#10;Description automatically generated">
            <a:extLst>
              <a:ext uri="{FF2B5EF4-FFF2-40B4-BE49-F238E27FC236}">
                <a16:creationId xmlns:a16="http://schemas.microsoft.com/office/drawing/2014/main" id="{6F8275A8-4143-4886-F22B-BD1DAFF52A7E}"/>
              </a:ext>
            </a:extLst>
          </p:cNvPr>
          <p:cNvPicPr>
            <a:picLocks noChangeAspect="1"/>
          </p:cNvPicPr>
          <p:nvPr/>
        </p:nvPicPr>
        <p:blipFill>
          <a:blip r:embed="rId5"/>
          <a:stretch>
            <a:fillRect/>
          </a:stretch>
        </p:blipFill>
        <p:spPr>
          <a:xfrm>
            <a:off x="5937804" y="1739749"/>
            <a:ext cx="1671604" cy="540211"/>
          </a:xfrm>
          <a:prstGeom prst="rect">
            <a:avLst/>
          </a:prstGeom>
        </p:spPr>
      </p:pic>
      <p:pic>
        <p:nvPicPr>
          <p:cNvPr id="27" name="Picture 26" descr="A picture containing text, map&#10;&#10;Description automatically generated">
            <a:extLst>
              <a:ext uri="{FF2B5EF4-FFF2-40B4-BE49-F238E27FC236}">
                <a16:creationId xmlns:a16="http://schemas.microsoft.com/office/drawing/2014/main" id="{2B3F2635-652A-CC05-C5EF-B1C80471CEAB}"/>
              </a:ext>
            </a:extLst>
          </p:cNvPr>
          <p:cNvPicPr>
            <a:picLocks noChangeAspect="1"/>
          </p:cNvPicPr>
          <p:nvPr/>
        </p:nvPicPr>
        <p:blipFill>
          <a:blip r:embed="rId6"/>
          <a:stretch>
            <a:fillRect/>
          </a:stretch>
        </p:blipFill>
        <p:spPr>
          <a:xfrm rot="21447213">
            <a:off x="8175023" y="1454181"/>
            <a:ext cx="2953157" cy="3862729"/>
          </a:xfrm>
          <a:prstGeom prst="rect">
            <a:avLst/>
          </a:prstGeom>
        </p:spPr>
      </p:pic>
      <p:sp>
        <p:nvSpPr>
          <p:cNvPr id="6" name="TextBox 5">
            <a:extLst>
              <a:ext uri="{FF2B5EF4-FFF2-40B4-BE49-F238E27FC236}">
                <a16:creationId xmlns:a16="http://schemas.microsoft.com/office/drawing/2014/main" id="{F5C0E5D7-A6E4-82A4-864D-C0AC450EA2BB}"/>
              </a:ext>
            </a:extLst>
          </p:cNvPr>
          <p:cNvSpPr txBox="1"/>
          <p:nvPr/>
        </p:nvSpPr>
        <p:spPr>
          <a:xfrm>
            <a:off x="5648036" y="2974109"/>
            <a:ext cx="914400" cy="914400"/>
          </a:xfrm>
          <a:prstGeom prst="rect">
            <a:avLst/>
          </a:prstGeom>
          <a:noFill/>
        </p:spPr>
        <p:txBody>
          <a:bodyPr wrap="square" rtlCol="0">
            <a:spAutoFit/>
          </a:bodyPr>
          <a:lstStyle/>
          <a:p>
            <a:endParaRPr lang="en-US" dirty="0"/>
          </a:p>
        </p:txBody>
      </p:sp>
      <p:sp>
        <p:nvSpPr>
          <p:cNvPr id="20" name="TextBox 19">
            <a:extLst>
              <a:ext uri="{FF2B5EF4-FFF2-40B4-BE49-F238E27FC236}">
                <a16:creationId xmlns:a16="http://schemas.microsoft.com/office/drawing/2014/main" id="{376245C8-D49D-80E6-FB99-5A7B6B1E8822}"/>
              </a:ext>
            </a:extLst>
          </p:cNvPr>
          <p:cNvSpPr txBox="1"/>
          <p:nvPr/>
        </p:nvSpPr>
        <p:spPr>
          <a:xfrm>
            <a:off x="9350864" y="1739749"/>
            <a:ext cx="826929"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Kansas</a:t>
            </a:r>
          </a:p>
        </p:txBody>
      </p:sp>
      <p:sp>
        <p:nvSpPr>
          <p:cNvPr id="22" name="TextBox 21">
            <a:extLst>
              <a:ext uri="{FF2B5EF4-FFF2-40B4-BE49-F238E27FC236}">
                <a16:creationId xmlns:a16="http://schemas.microsoft.com/office/drawing/2014/main" id="{11741C4D-9183-56E1-AEEE-4FFF1400E7D9}"/>
              </a:ext>
            </a:extLst>
          </p:cNvPr>
          <p:cNvSpPr txBox="1"/>
          <p:nvPr/>
        </p:nvSpPr>
        <p:spPr>
          <a:xfrm>
            <a:off x="9521273" y="3603757"/>
            <a:ext cx="826929"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Texas</a:t>
            </a:r>
          </a:p>
        </p:txBody>
      </p:sp>
      <p:sp>
        <p:nvSpPr>
          <p:cNvPr id="24" name="TextBox 23">
            <a:extLst>
              <a:ext uri="{FF2B5EF4-FFF2-40B4-BE49-F238E27FC236}">
                <a16:creationId xmlns:a16="http://schemas.microsoft.com/office/drawing/2014/main" id="{527CC31A-A870-A25B-0C5C-1140F7F5DCD1}"/>
              </a:ext>
            </a:extLst>
          </p:cNvPr>
          <p:cNvSpPr txBox="1"/>
          <p:nvPr/>
        </p:nvSpPr>
        <p:spPr>
          <a:xfrm>
            <a:off x="9661294" y="2408822"/>
            <a:ext cx="1106887"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Oklahoma</a:t>
            </a:r>
          </a:p>
        </p:txBody>
      </p:sp>
    </p:spTree>
    <p:extLst>
      <p:ext uri="{BB962C8B-B14F-4D97-AF65-F5344CB8AC3E}">
        <p14:creationId xmlns:p14="http://schemas.microsoft.com/office/powerpoint/2010/main" val="1976997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CB9A79-417C-DB4D-99DF-0957CA5B770F}"/>
              </a:ext>
            </a:extLst>
          </p:cNvPr>
          <p:cNvSpPr>
            <a:spLocks noGrp="1"/>
          </p:cNvSpPr>
          <p:nvPr>
            <p:ph type="title"/>
          </p:nvPr>
        </p:nvSpPr>
        <p:spPr>
          <a:xfrm>
            <a:off x="831850" y="1800225"/>
            <a:ext cx="8845550" cy="1628775"/>
          </a:xfrm>
        </p:spPr>
        <p:txBody>
          <a:bodyPr/>
          <a:lstStyle/>
          <a:p>
            <a:r>
              <a:rPr lang="en-US" sz="5400" dirty="0"/>
              <a:t>Natural Gas: Where Does it Come From?</a:t>
            </a:r>
          </a:p>
        </p:txBody>
      </p:sp>
    </p:spTree>
    <p:extLst>
      <p:ext uri="{BB962C8B-B14F-4D97-AF65-F5344CB8AC3E}">
        <p14:creationId xmlns:p14="http://schemas.microsoft.com/office/powerpoint/2010/main" val="13104923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161D9C9-091A-48CA-B921-1A364297504F}" vid="{8F742078-E75E-4098-A18B-FA61FE1F46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B91EE0A123394CA5F6CD82511CC9FC" ma:contentTypeVersion="18" ma:contentTypeDescription="Create a new document." ma:contentTypeScope="" ma:versionID="de946439277d1c3dbcf3bc89561a5f67">
  <xsd:schema xmlns:xsd="http://www.w3.org/2001/XMLSchema" xmlns:xs="http://www.w3.org/2001/XMLSchema" xmlns:p="http://schemas.microsoft.com/office/2006/metadata/properties" xmlns:ns2="2ceec79f-6582-407a-9618-ba3d499eb42a" xmlns:ns3="5ab8c52f-21b2-4ce0-9a00-44a07e28b74b" targetNamespace="http://schemas.microsoft.com/office/2006/metadata/properties" ma:root="true" ma:fieldsID="2ee8fd9f9adedcf44420c78023fe3d97" ns2:_="" ns3:_="">
    <xsd:import namespace="2ceec79f-6582-407a-9618-ba3d499eb42a"/>
    <xsd:import namespace="5ab8c52f-21b2-4ce0-9a00-44a07e28b7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EventHashCode" minOccurs="0"/>
                <xsd:element ref="ns2:MediaServiceGenerationTim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eec79f-6582-407a-9618-ba3d499eb4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c178a5-23e7-4f26-9c3e-7f18d7ef92d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b8c52f-21b2-4ce0-9a00-44a07e28b7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17b9b43-96f0-4937-8aea-55053301e9c9}" ma:internalName="TaxCatchAll" ma:showField="CatchAllData" ma:web="5ab8c52f-21b2-4ce0-9a00-44a07e28b7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ab8c52f-21b2-4ce0-9a00-44a07e28b74b" xsi:nil="true"/>
    <lcf76f155ced4ddcb4097134ff3c332f xmlns="2ceec79f-6582-407a-9618-ba3d499eb42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2F3C2F-BF4D-4AE7-BDCE-092F2CD2EA7F}">
  <ds:schemaRefs>
    <ds:schemaRef ds:uri="http://schemas.microsoft.com/sharepoint/v3/contenttype/forms"/>
  </ds:schemaRefs>
</ds:datastoreItem>
</file>

<file path=customXml/itemProps2.xml><?xml version="1.0" encoding="utf-8"?>
<ds:datastoreItem xmlns:ds="http://schemas.openxmlformats.org/officeDocument/2006/customXml" ds:itemID="{331824D1-7803-4BE2-86A2-8B452DC0656E}">
  <ds:schemaRefs>
    <ds:schemaRef ds:uri="2ceec79f-6582-407a-9618-ba3d499eb42a"/>
    <ds:schemaRef ds:uri="5ab8c52f-21b2-4ce0-9a00-44a07e28b7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0CCD4CB-FE47-4175-A460-37C7B2A64D6D}">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2006/metadata/properties"/>
    <ds:schemaRef ds:uri="http://www.w3.org/XML/1998/namespace"/>
    <ds:schemaRef ds:uri="http://schemas.microsoft.com/office/infopath/2007/PartnerControls"/>
    <ds:schemaRef ds:uri="5ab8c52f-21b2-4ce0-9a00-44a07e28b74b"/>
    <ds:schemaRef ds:uri="2ceec79f-6582-407a-9618-ba3d499eb42a"/>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2020 PowerPoint Template_KGS (4)</Template>
  <TotalTime>4515</TotalTime>
  <Words>3512</Words>
  <Application>Microsoft Office PowerPoint</Application>
  <PresentationFormat>Widescreen</PresentationFormat>
  <Paragraphs>340</Paragraphs>
  <Slides>59</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.Lucida Grande UI Regular</vt:lpstr>
      <vt:lpstr>Arial</vt:lpstr>
      <vt:lpstr>Arial Black</vt:lpstr>
      <vt:lpstr>Calibri</vt:lpstr>
      <vt:lpstr>Courier New</vt:lpstr>
      <vt:lpstr>System Font Regular</vt:lpstr>
      <vt:lpstr>Wingdings</vt:lpstr>
      <vt:lpstr>Office Theme</vt:lpstr>
      <vt:lpstr>PowerPoint Presentation</vt:lpstr>
      <vt:lpstr>Kansas Gas Service Winter Preparation </vt:lpstr>
      <vt:lpstr>Safety </vt:lpstr>
      <vt:lpstr>Natural Gas Pipeline Safety</vt:lpstr>
      <vt:lpstr>Natural Gas Pipeline Safety</vt:lpstr>
      <vt:lpstr>Kansas Gas Service</vt:lpstr>
      <vt:lpstr>About Kansas Gas Service</vt:lpstr>
      <vt:lpstr>ONE Gas Overview</vt:lpstr>
      <vt:lpstr>Natural Gas: Where Does it Come From?</vt:lpstr>
      <vt:lpstr>Wellhead to Burner Tip</vt:lpstr>
      <vt:lpstr>How Does Natural Gas Get to My Business?</vt:lpstr>
      <vt:lpstr>Transportation Tariffs</vt:lpstr>
      <vt:lpstr>What is Transportation Service? </vt:lpstr>
      <vt:lpstr>Kansas Gas Service Transportation</vt:lpstr>
      <vt:lpstr>Can Any Customer Qualify for Transportation Service?</vt:lpstr>
      <vt:lpstr>Do I Have to Stay on Transportation Service?</vt:lpstr>
      <vt:lpstr>Third Party Natural Gas Suppliers</vt:lpstr>
      <vt:lpstr>What is a Natural Gas Supplier </vt:lpstr>
      <vt:lpstr>How Does the Natural Gas Supplier Notify  Kansas Gas Service?</vt:lpstr>
      <vt:lpstr>Electronic Flow Measurement (EFM)</vt:lpstr>
      <vt:lpstr>Do I Need a Special Meter to be on Transport?</vt:lpstr>
      <vt:lpstr>EFM Installation Information</vt:lpstr>
      <vt:lpstr>Additional EFM Fees on Monthly Bill</vt:lpstr>
      <vt:lpstr>Transportation Rates</vt:lpstr>
      <vt:lpstr>Transportation Tariff Rates</vt:lpstr>
      <vt:lpstr>Additional Bill Charges &amp; Riders</vt:lpstr>
      <vt:lpstr>What is a General Sales Service Account?</vt:lpstr>
      <vt:lpstr>Transportation Services Billing</vt:lpstr>
      <vt:lpstr>What is Aggregation </vt:lpstr>
      <vt:lpstr>How is Cash-Out Price Determined?</vt:lpstr>
      <vt:lpstr>Monthly Cash-Out (Usage Greater Than Nomination)</vt:lpstr>
      <vt:lpstr>Monthly Cash-Out (Usage Less Than Nomination)</vt:lpstr>
      <vt:lpstr>Operational Flow Orders (OFO)</vt:lpstr>
      <vt:lpstr>What Operation Orders Can be Called?</vt:lpstr>
      <vt:lpstr>Why are Operational Orders Necessary?</vt:lpstr>
      <vt:lpstr>Notification of an OFO</vt:lpstr>
      <vt:lpstr>Required Daily Quantity (RDQ) &amp; Electronic Flow Measurement (EFM)</vt:lpstr>
      <vt:lpstr>What is an RDQ?</vt:lpstr>
      <vt:lpstr>When Do I Receive My Annual RDQ?</vt:lpstr>
      <vt:lpstr>What if I Can’t Possibly Use My RDQ?</vt:lpstr>
      <vt:lpstr>With EFM Meters, How Can I Be Compliant?</vt:lpstr>
      <vt:lpstr>Penalties</vt:lpstr>
      <vt:lpstr>Penalties Explained – Effective Jan. 1, 2024</vt:lpstr>
      <vt:lpstr>Price Spike Event-Effective Jan 1, 2024</vt:lpstr>
      <vt:lpstr>Avoiding a Cold Weather Penalty </vt:lpstr>
      <vt:lpstr>Penalties Collected</vt:lpstr>
      <vt:lpstr>Curtailment</vt:lpstr>
      <vt:lpstr>Possible Conditions</vt:lpstr>
      <vt:lpstr>Types of Curtailment</vt:lpstr>
      <vt:lpstr>Curtailment Sequence </vt:lpstr>
      <vt:lpstr>Market Outlook </vt:lpstr>
      <vt:lpstr>Index Pricing, Kansas Gas Service COGR</vt:lpstr>
      <vt:lpstr>Forecasting: 2023-2024</vt:lpstr>
      <vt:lpstr>Securitization</vt:lpstr>
      <vt:lpstr>Securitization</vt:lpstr>
      <vt:lpstr>Transportation Services Staff</vt:lpstr>
      <vt:lpstr>Key Accounts Staff</vt:lpstr>
      <vt:lpstr>Area Key Account Representatives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Burga, Barbara C.</dc:creator>
  <cp:lastModifiedBy>Burga, Barbara C.</cp:lastModifiedBy>
  <cp:revision>115</cp:revision>
  <cp:lastPrinted>2019-10-02T19:54:26Z</cp:lastPrinted>
  <dcterms:created xsi:type="dcterms:W3CDTF">2023-11-09T16:45:14Z</dcterms:created>
  <dcterms:modified xsi:type="dcterms:W3CDTF">2024-03-08T20:35:38Z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0x0101005DB91EE0A123394CA5F6CD82511CC9FC</vt:lpwstr>
  </property>
  <property fmtid="{D5CDD505-2E9C-101B-9397-08002B2CF9AE}" pid="3" name="ONEOK_Department">
    <vt:lpwstr/>
  </property>
  <property fmtid="{D5CDD505-2E9C-101B-9397-08002B2CF9AE}" pid="4" name="ONEOK_Company">
    <vt:lpwstr/>
  </property>
  <property fmtid="{D5CDD505-2E9C-101B-9397-08002B2CF9AE}" pid="5" name="ONEOK_Policy_Type">
    <vt:lpwstr/>
  </property>
  <property fmtid="{D5CDD505-2E9C-101B-9397-08002B2CF9AE}" pid="6" name="ONEOK_Operating_Segment">
    <vt:lpwstr/>
  </property>
  <property fmtid="{D5CDD505-2E9C-101B-9397-08002B2CF9AE}" pid="7" name="ONEOK_Content_Owner">
    <vt:lpwstr/>
  </property>
  <property fmtid="{D5CDD505-2E9C-101B-9397-08002B2CF9AE}" pid="8" name="ONEOK_Policy_Level">
    <vt:lpwstr/>
  </property>
  <property fmtid="{D5CDD505-2E9C-101B-9397-08002B2CF9AE}" pid="9" name="ONEOK_Functional_Area">
    <vt:lpwstr/>
  </property>
  <property fmtid="{D5CDD505-2E9C-101B-9397-08002B2CF9AE}" pid="10" name="ONEOK_Business">
    <vt:lpwstr/>
  </property>
  <property fmtid="{D5CDD505-2E9C-101B-9397-08002B2CF9AE}" pid="11" name="ONEOK_Document_Type">
    <vt:lpwstr/>
  </property>
  <property fmtid="{D5CDD505-2E9C-101B-9397-08002B2CF9AE}" pid="12" name="TaxKeyword">
    <vt:lpwstr/>
  </property>
  <property fmtid="{D5CDD505-2E9C-101B-9397-08002B2CF9AE}" pid="13" name="MediaServiceImageTags">
    <vt:lpwstr/>
  </property>
</Properties>
</file>